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4"/>
  </p:sldMasterIdLst>
  <p:sldIdLst>
    <p:sldId id="264" r:id="rId5"/>
    <p:sldId id="341" r:id="rId6"/>
    <p:sldId id="334" r:id="rId7"/>
    <p:sldId id="342" r:id="rId8"/>
    <p:sldId id="333" r:id="rId9"/>
    <p:sldId id="351" r:id="rId10"/>
    <p:sldId id="332" r:id="rId11"/>
    <p:sldId id="326" r:id="rId12"/>
    <p:sldId id="322" r:id="rId13"/>
    <p:sldId id="312" r:id="rId14"/>
    <p:sldId id="344" r:id="rId15"/>
    <p:sldId id="347" r:id="rId16"/>
    <p:sldId id="314" r:id="rId17"/>
    <p:sldId id="349" r:id="rId18"/>
    <p:sldId id="316" r:id="rId19"/>
    <p:sldId id="319" r:id="rId20"/>
    <p:sldId id="317" r:id="rId21"/>
    <p:sldId id="324" r:id="rId22"/>
    <p:sldId id="340" r:id="rId23"/>
    <p:sldId id="311" r:id="rId24"/>
    <p:sldId id="335" r:id="rId25"/>
    <p:sldId id="283" r:id="rId26"/>
    <p:sldId id="308" r:id="rId27"/>
    <p:sldId id="343" r:id="rId28"/>
    <p:sldId id="310" r:id="rId29"/>
    <p:sldId id="307" r:id="rId30"/>
    <p:sldId id="323" r:id="rId31"/>
    <p:sldId id="306" r:id="rId32"/>
    <p:sldId id="336" r:id="rId33"/>
    <p:sldId id="337" r:id="rId34"/>
    <p:sldId id="338" r:id="rId35"/>
    <p:sldId id="315" r:id="rId36"/>
    <p:sldId id="327" r:id="rId37"/>
    <p:sldId id="328" r:id="rId38"/>
    <p:sldId id="329" r:id="rId39"/>
    <p:sldId id="321" r:id="rId40"/>
    <p:sldId id="313" r:id="rId41"/>
    <p:sldId id="339" r:id="rId42"/>
    <p:sldId id="350" r:id="rId43"/>
    <p:sldId id="286" r:id="rId44"/>
    <p:sldId id="345" r:id="rId45"/>
    <p:sldId id="346" r:id="rId46"/>
    <p:sldId id="331" r:id="rId47"/>
    <p:sldId id="297" r:id="rId48"/>
    <p:sldId id="270" r:id="rId49"/>
  </p:sldIdLst>
  <p:sldSz cx="18288000" cy="10287000"/>
  <p:notesSz cx="6858000" cy="9144000"/>
  <p:embeddedFontLst>
    <p:embeddedFont>
      <p:font typeface="Arimo Bold" panose="020B0704020202020204" pitchFamily="34" charset="0"/>
      <p:regular r:id="rId50"/>
      <p:bold r:id="rId51"/>
    </p:embeddedFont>
    <p:embeddedFont>
      <p:font typeface="Open Sans" panose="020B0606030504020204" pitchFamily="34" charset="0"/>
      <p:regular r:id="rId52"/>
      <p:bold r:id="rId53"/>
      <p:italic r:id="rId54"/>
      <p:boldItalic r:id="rId55"/>
    </p:embeddedFont>
    <p:embeddedFont>
      <p:font typeface="Source Sans Pro" panose="020B050303040302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74"/>
    <p:restoredTop sz="94687"/>
  </p:normalViewPr>
  <p:slideViewPr>
    <p:cSldViewPr snapToGrid="0">
      <p:cViewPr varScale="1">
        <p:scale>
          <a:sx n="73" d="100"/>
          <a:sy n="73" d="100"/>
        </p:scale>
        <p:origin x="240"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DACD-4443-9056-FE17-7FB4531E1530}"/>
              </a:ext>
            </a:extLst>
          </p:cNvPr>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D0A2DC5-E78C-0081-3BFA-AD39A01BC789}"/>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BD21B5C7-0C6B-4A74-BA3E-0AE71EEAF595}"/>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a:extLst>
              <a:ext uri="{FF2B5EF4-FFF2-40B4-BE49-F238E27FC236}">
                <a16:creationId xmlns:a16="http://schemas.microsoft.com/office/drawing/2014/main" id="{DACE7927-ABE2-4FED-E80A-7082CCB40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97795-AA20-DF74-9557-A62A44011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69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DC00-3305-14EE-9A04-15B2597E1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61940E-F30F-C62E-3EFE-EF60223F27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6DAD7-EC4B-F9BF-BE6A-1B32273046BA}"/>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a:extLst>
              <a:ext uri="{FF2B5EF4-FFF2-40B4-BE49-F238E27FC236}">
                <a16:creationId xmlns:a16="http://schemas.microsoft.com/office/drawing/2014/main" id="{19819753-80E0-ABF9-E964-E1E3E9A78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6DEEC-9E67-818E-F2BC-BFDB5C16C24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762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91C628-0306-9D60-9147-B846D492450B}"/>
              </a:ext>
            </a:extLst>
          </p:cNvPr>
          <p:cNvSpPr>
            <a:spLocks noGrp="1"/>
          </p:cNvSpPr>
          <p:nvPr>
            <p:ph type="title" orient="vert"/>
          </p:nvPr>
        </p:nvSpPr>
        <p:spPr>
          <a:xfrm>
            <a:off x="13087350" y="547687"/>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BC729-C9E4-2CDD-4BA4-384E18D31730}"/>
              </a:ext>
            </a:extLst>
          </p:cNvPr>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3D6A5-533B-9AB2-04B7-C71DDD23D712}"/>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a:extLst>
              <a:ext uri="{FF2B5EF4-FFF2-40B4-BE49-F238E27FC236}">
                <a16:creationId xmlns:a16="http://schemas.microsoft.com/office/drawing/2014/main" id="{626822AE-7B48-ECAB-C7EF-F448AD2C1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383A3-6F41-8E61-AACB-17895AACDBC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475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01F5-78C9-6322-77EB-D0B342305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42708-E4C8-1745-0213-0065358A2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2ACD5-BFA1-EFC6-B52E-F8467F7857CD}"/>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a:extLst>
              <a:ext uri="{FF2B5EF4-FFF2-40B4-BE49-F238E27FC236}">
                <a16:creationId xmlns:a16="http://schemas.microsoft.com/office/drawing/2014/main" id="{0F2B6249-5BBB-8167-89C3-788DE2964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F719D-1625-CE92-EC94-4FDE1343021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134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EA4F-703F-6D60-F341-670BFAEF2871}"/>
              </a:ext>
            </a:extLst>
          </p:cNvPr>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67D367FB-1A26-5CEE-F82F-B3BBFCDBC394}"/>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7B572-A1C7-9B56-9B5C-C98DE1855BC0}"/>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a:extLst>
              <a:ext uri="{FF2B5EF4-FFF2-40B4-BE49-F238E27FC236}">
                <a16:creationId xmlns:a16="http://schemas.microsoft.com/office/drawing/2014/main" id="{6FE513F3-B6CD-318F-BC20-D3EA30BC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4B809-C7B8-9C4C-52B3-95B737B6718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14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DAB2-6CC8-75A3-06AC-39EFF3223F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C534D-6CEF-CD0F-29CC-CF78CD436A9E}"/>
              </a:ext>
            </a:extLst>
          </p:cNvPr>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15DB6-9791-FBB6-9D00-EF1468B20CE7}"/>
              </a:ext>
            </a:extLst>
          </p:cNvPr>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72642-46A8-8365-0974-294F31C0180A}"/>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6" name="Footer Placeholder 5">
            <a:extLst>
              <a:ext uri="{FF2B5EF4-FFF2-40B4-BE49-F238E27FC236}">
                <a16:creationId xmlns:a16="http://schemas.microsoft.com/office/drawing/2014/main" id="{96EF8C31-8424-1EA6-512F-96616B94C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EF792B-66F9-43E8-76CE-B74DAB3EAF1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060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645B-0113-33B9-755E-C080A07385D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7D9A77-F720-88E0-F481-1B02C566A06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80A31-0A27-C5A9-03C5-594D85D70BA1}"/>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CDC93C-69CA-996E-F057-5B85070523B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E1CD7-A59D-51AB-E5B4-8F6B4F741578}"/>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C7FC0D-798C-0D1F-4448-47DB3C74061E}"/>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8" name="Footer Placeholder 7">
            <a:extLst>
              <a:ext uri="{FF2B5EF4-FFF2-40B4-BE49-F238E27FC236}">
                <a16:creationId xmlns:a16="http://schemas.microsoft.com/office/drawing/2014/main" id="{5DD41725-3E6C-F536-E767-CEBE6C5B49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4239AA-EA35-EC23-2BA2-32719D9DE0D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251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38F0-6B0B-A10C-80E9-700ACF8AF8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002C4-C42C-BB90-BC26-0D5448889B21}"/>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4" name="Footer Placeholder 3">
            <a:extLst>
              <a:ext uri="{FF2B5EF4-FFF2-40B4-BE49-F238E27FC236}">
                <a16:creationId xmlns:a16="http://schemas.microsoft.com/office/drawing/2014/main" id="{EC942996-C5F0-AA56-497A-9311A67F95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A7346-ABC8-C833-D733-07F9B505D9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49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9AFFE-C1F5-F231-5720-8B8BEB42CD77}"/>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3" name="Footer Placeholder 2">
            <a:extLst>
              <a:ext uri="{FF2B5EF4-FFF2-40B4-BE49-F238E27FC236}">
                <a16:creationId xmlns:a16="http://schemas.microsoft.com/office/drawing/2014/main" id="{8291B410-C1C2-EE50-B61A-DAC168460C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74A5E1-F466-9658-45FE-B7B668F9379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367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A9FA-164B-320D-48F7-780CB137FEB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CA7E255-1BC6-5011-F2D1-FFE3F2189D1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8C79E-5F8F-E6E9-397F-01D52FEADE8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27B7940-A660-4C56-5B00-AA45F0AF0F13}"/>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6" name="Footer Placeholder 5">
            <a:extLst>
              <a:ext uri="{FF2B5EF4-FFF2-40B4-BE49-F238E27FC236}">
                <a16:creationId xmlns:a16="http://schemas.microsoft.com/office/drawing/2014/main" id="{67701F3D-D7EF-58D4-3017-A2D6060BCF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21422-9980-85F9-52E7-6FEDFE5B7F6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852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2841-D280-DE4F-2489-4D4E683A200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28AF8691-EA3D-EF63-D965-BD56190E416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5CB0CBF-ED22-871E-3765-C107DBA7B86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0C1E3E7-0604-7208-C843-BD0627183C88}"/>
              </a:ext>
            </a:extLst>
          </p:cNvPr>
          <p:cNvSpPr>
            <a:spLocks noGrp="1"/>
          </p:cNvSpPr>
          <p:nvPr>
            <p:ph type="dt" sz="half" idx="10"/>
          </p:nvPr>
        </p:nvSpPr>
        <p:spPr/>
        <p:txBody>
          <a:bodyPr/>
          <a:lstStyle/>
          <a:p>
            <a:fld id="{1D8BD707-D9CF-40AE-B4C6-C98DA3205C09}" type="datetimeFigureOut">
              <a:rPr lang="en-US" smtClean="0"/>
              <a:pPr/>
              <a:t>5/23/25</a:t>
            </a:fld>
            <a:endParaRPr lang="en-US"/>
          </a:p>
        </p:txBody>
      </p:sp>
      <p:sp>
        <p:nvSpPr>
          <p:cNvPr id="6" name="Footer Placeholder 5">
            <a:extLst>
              <a:ext uri="{FF2B5EF4-FFF2-40B4-BE49-F238E27FC236}">
                <a16:creationId xmlns:a16="http://schemas.microsoft.com/office/drawing/2014/main" id="{E3663ADF-A9EC-3DF1-BDCC-1FBF47F0A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DB308-7138-E1F4-3320-5B2A1C6AC91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076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548E72-D933-7300-53A5-9196A44D664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1FD03-088F-C376-6D29-ACD0F1DE38A3}"/>
              </a:ext>
            </a:extLst>
          </p:cNvPr>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F25C1-52BE-6E06-CCC6-12F1305A816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pPr/>
              <a:t>5/23/25</a:t>
            </a:fld>
            <a:endParaRPr lang="en-US"/>
          </a:p>
        </p:txBody>
      </p:sp>
      <p:sp>
        <p:nvSpPr>
          <p:cNvPr id="5" name="Footer Placeholder 4">
            <a:extLst>
              <a:ext uri="{FF2B5EF4-FFF2-40B4-BE49-F238E27FC236}">
                <a16:creationId xmlns:a16="http://schemas.microsoft.com/office/drawing/2014/main" id="{312D7174-F56D-FC02-078C-8BFF970F11E8}"/>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96337A-B506-3033-4162-983826AE1FD9}"/>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211546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fmjfee.com/i901fee/index.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embassy.gov/"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mailto:intl@uoregon.edu" TargetMode="External"/><Relationship Id="rId4" Type="http://schemas.openxmlformats.org/officeDocument/2006/relationships/hyperlink" Target="https://travel.state.gov/content/travel/en/News/visas-news/interview-waiver-update-feb-18-2025.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quitycorps.or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innovation-law-lab.typeform.com/ecouoeven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xportcontrols@uoregon.edu"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exportcontrols@uoregon.edu"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app.smartsheet.com/b/form/18cd12f41eea447aad9cbad61b05669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iconnect.uoregon.edu/istart/controllers/start/StartEngine.cf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isss.uoregon.edu/sites/default/files/2025-03/electronic-device-searches.pdf"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aclu.org/know-your-rights/what-do-when-encountering-law-enforcement-airports-and-other-ports-entry-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i94.cbp.dhs.gov/home"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isss.uoregon.edu/immigration-resourc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connect.uoregon.edu/istart/controllers/start/StartEngine.cf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i94.cbp.dhs.gov/hom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dot/dmv/pages/realidtraveler.aspx"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tsa.gov/travel/security-screening/identification"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ice.gov/sevis/travel#which-islands-are-defined-as-adjacent-islands--2"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travel.state.gov/content/travel/en/us-visas/visa-information-resources/visa-expiration-date/auto-revalidate.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sss.uoregon.edu/immigration-resource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gcounsel@uoregon.edu"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isss.uoregon.edu/immigration-resources#enforcement"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urldefense.com/v3/__https:/reportfraud.ftc.gov__;!!LIr3w8kk_Xxm!ty61tBBOAFSiH75z29yiaZ4pD23Mn3AKn3Cuwr7m84E6sA-dHDSgu5wjfEwplDKtwbO8coHfYra6B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graduatestudies.uoregon.edu/funding/special-assistance-funds/assistance-fund" TargetMode="External"/><Relationship Id="rId2" Type="http://schemas.openxmlformats.org/officeDocument/2006/relationships/hyperlink" Target="https://isss.uoregon.edu/emergency-financial-aid" TargetMode="External"/><Relationship Id="rId1" Type="http://schemas.openxmlformats.org/officeDocument/2006/relationships/slideLayout" Target="../slideLayouts/slideLayout7.xml"/><Relationship Id="rId6" Type="http://schemas.openxmlformats.org/officeDocument/2006/relationships/hyperlink" Target="https://basicneeds.uoregon.edu/childcare-and-family" TargetMode="External"/><Relationship Id="rId5" Type="http://schemas.openxmlformats.org/officeDocument/2006/relationships/hyperlink" Target="https://basicneeds.uoregon.edu/housing" TargetMode="External"/><Relationship Id="rId4" Type="http://schemas.openxmlformats.org/officeDocument/2006/relationships/hyperlink" Target="https://app.smartsheet.com/b/form/4638cf410d154eb693fca504db08013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isss.uoregon.edu/opt-update-for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isss.uoregon.edu/f-1-employment-options"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graduatestudies.uoregon.edu/professional-development" TargetMode="External"/><Relationship Id="rId4" Type="http://schemas.openxmlformats.org/officeDocument/2006/relationships/hyperlink" Target="https://career.uoregon.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duckweb.uoregon.edu/duckweb/twbkwbis.P_WWWLogin"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uscis.gov/ar-11" TargetMode="External"/><Relationship Id="rId4" Type="http://schemas.openxmlformats.org/officeDocument/2006/relationships/hyperlink" Target="https://registrar.uoregon.edu/grades-records/record-updates/address-change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isss.uoregon.edu/i-20-program-extension"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hyperlink" Target="https://isss.uoregon.edu/transfer-out"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hyperlink" Target="https://www.law-mg.com/" TargetMode="External"/><Relationship Id="rId3" Type="http://schemas.openxmlformats.org/officeDocument/2006/relationships/hyperlink" Target="https://urldefense.com/v3/__http:/asuolegal.org__;!!C5qS4YX3!EiLzWK-uyvYLg1r_nX1AEFrMIhUaPb9YaDBdvFFyHOSgly87zx1zY1vyPxRlLhymU_jDGUSuHJ5rVqDDrSWONW56iQ$" TargetMode="External"/><Relationship Id="rId7" Type="http://schemas.openxmlformats.org/officeDocument/2006/relationships/hyperlink" Target="mailto:nadia@sugermandahab.com"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ailalawyer.com/" TargetMode="External"/><Relationship Id="rId5" Type="http://schemas.openxmlformats.org/officeDocument/2006/relationships/hyperlink" Target="mailto:biz@ilgrp.com" TargetMode="External"/><Relationship Id="rId10" Type="http://schemas.openxmlformats.org/officeDocument/2006/relationships/hyperlink" Target="mailto:abigail@molinalawgroup.net" TargetMode="External"/><Relationship Id="rId4" Type="http://schemas.openxmlformats.org/officeDocument/2006/relationships/hyperlink" Target="https://equitycorps.org/eco/" TargetMode="External"/><Relationship Id="rId9" Type="http://schemas.openxmlformats.org/officeDocument/2006/relationships/hyperlink" Target="mailto:bwang@bwanglaw.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urldefense.com/v3/__https:/ceac.state.gov/ceacstattracker/status.aspx__;!!C5qS4YX3!BiNlBiJs0Wkl7jR9oaP7Qchr_IoGQE1bVdojHphmBA3Bu2CpoNO3OZo-GonyLBsHO8aSgjOx4zBeSuo$"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isss.uoregon.edu/immigration-resources#legal-servi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connect.uoregon.edu/istart/controllers/start/StartEngine.cf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iconnect.uoregon.edu/istart/controllers/start/StartEngine.cf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isss.uoregon.edu/immigration-resources#stud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3" y="0"/>
            <a:ext cx="18288000" cy="10287000"/>
            <a:chOff x="-4" y="-1123064"/>
            <a:chExt cx="24384000" cy="13716000"/>
          </a:xfrm>
        </p:grpSpPr>
        <p:sp>
          <p:nvSpPr>
            <p:cNvPr id="4" name="Freeform 4"/>
            <p:cNvSpPr/>
            <p:nvPr/>
          </p:nvSpPr>
          <p:spPr>
            <a:xfrm>
              <a:off x="-4" y="-1123064"/>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07030">
                <a:alpha val="65882"/>
              </a:srgbClr>
            </a:solidFill>
          </p:spPr>
          <p:txBody>
            <a:bodyPr/>
            <a:lstStyle/>
            <a:p>
              <a:endParaRPr lang="en-US"/>
            </a:p>
          </p:txBody>
        </p:sp>
      </p:grpSp>
      <p:sp>
        <p:nvSpPr>
          <p:cNvPr id="5" name="Freeform 5"/>
          <p:cNvSpPr/>
          <p:nvPr/>
        </p:nvSpPr>
        <p:spPr>
          <a:xfrm>
            <a:off x="6438897" y="8058150"/>
            <a:ext cx="5410200" cy="1143000"/>
          </a:xfrm>
          <a:custGeom>
            <a:avLst/>
            <a:gdLst/>
            <a:ahLst/>
            <a:cxnLst/>
            <a:rect l="l" t="t" r="r" b="b"/>
            <a:pathLst>
              <a:path w="5410200" h="1143000">
                <a:moveTo>
                  <a:pt x="0" y="0"/>
                </a:moveTo>
                <a:lnTo>
                  <a:pt x="5410200" y="0"/>
                </a:lnTo>
                <a:lnTo>
                  <a:pt x="5410200" y="1143000"/>
                </a:lnTo>
                <a:lnTo>
                  <a:pt x="0" y="1143000"/>
                </a:lnTo>
                <a:lnTo>
                  <a:pt x="0" y="0"/>
                </a:lnTo>
                <a:close/>
              </a:path>
            </a:pathLst>
          </a:custGeom>
          <a:blipFill>
            <a:blip r:embed="rId3" cstate="screen">
              <a:extLst>
                <a:ext uri="{28A0092B-C50C-407E-A947-70E740481C1C}">
                  <a14:useLocalDpi xmlns:a14="http://schemas.microsoft.com/office/drawing/2010/main"/>
                </a:ext>
              </a:extLst>
            </a:blip>
            <a:stretch>
              <a:fillRect r="-176" b="-386"/>
            </a:stretch>
          </a:blipFill>
        </p:spPr>
        <p:txBody>
          <a:bodyPr/>
          <a:lstStyle/>
          <a:p>
            <a:endParaRPr lang="en-US"/>
          </a:p>
        </p:txBody>
      </p:sp>
      <p:sp>
        <p:nvSpPr>
          <p:cNvPr id="6" name="TextBox 6"/>
          <p:cNvSpPr txBox="1"/>
          <p:nvPr/>
        </p:nvSpPr>
        <p:spPr>
          <a:xfrm>
            <a:off x="1195839" y="3530430"/>
            <a:ext cx="16133445" cy="1372171"/>
          </a:xfrm>
          <a:prstGeom prst="rect">
            <a:avLst/>
          </a:prstGeom>
        </p:spPr>
        <p:txBody>
          <a:bodyPr lIns="0" tIns="0" rIns="0" bIns="0" rtlCol="0" anchor="t">
            <a:spAutoFit/>
          </a:bodyPr>
          <a:lstStyle/>
          <a:p>
            <a:pPr algn="ctr">
              <a:lnSpc>
                <a:spcPts val="10692"/>
              </a:lnSpc>
            </a:pPr>
            <a:r>
              <a:rPr lang="en-US" sz="8000" b="1">
                <a:solidFill>
                  <a:srgbClr val="FFFFFF"/>
                </a:solidFill>
                <a:latin typeface="Open Sans" panose="020B0606030504020204" pitchFamily="34" charset="0"/>
                <a:ea typeface="Open Sans" panose="020B0606030504020204" pitchFamily="34" charset="0"/>
                <a:cs typeface="Open Sans" panose="020B0606030504020204" pitchFamily="34" charset="0"/>
                <a:sym typeface="Arimo Bold"/>
              </a:rPr>
              <a:t>Planning</a:t>
            </a:r>
            <a:r>
              <a:rPr lang="en-US" sz="9900" b="1">
                <a:solidFill>
                  <a:srgbClr val="FFFFFF"/>
                </a:solidFill>
                <a:latin typeface="Open Sans" panose="020B0606030504020204" pitchFamily="34" charset="0"/>
                <a:ea typeface="Open Sans" panose="020B0606030504020204" pitchFamily="34" charset="0"/>
                <a:cs typeface="Open Sans" panose="020B0606030504020204" pitchFamily="34" charset="0"/>
                <a:sym typeface="Arimo Bold"/>
              </a:rPr>
              <a:t> </a:t>
            </a:r>
            <a:r>
              <a:rPr lang="en-US" sz="8000" b="1">
                <a:solidFill>
                  <a:srgbClr val="FFFFFF"/>
                </a:solidFill>
                <a:latin typeface="Open Sans" panose="020B0606030504020204" pitchFamily="34" charset="0"/>
                <a:ea typeface="Open Sans" panose="020B0606030504020204" pitchFamily="34" charset="0"/>
                <a:cs typeface="Open Sans" panose="020B0606030504020204" pitchFamily="34" charset="0"/>
                <a:sym typeface="Arimo Bold"/>
              </a:rPr>
              <a:t>for Summer Travel</a:t>
            </a:r>
            <a:endParaRPr lang="en-US" sz="800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p:cNvSpPr txBox="1"/>
          <p:nvPr/>
        </p:nvSpPr>
        <p:spPr>
          <a:xfrm>
            <a:off x="1195839" y="5268138"/>
            <a:ext cx="16133445" cy="475964"/>
          </a:xfrm>
          <a:prstGeom prst="rect">
            <a:avLst/>
          </a:prstGeom>
        </p:spPr>
        <p:txBody>
          <a:bodyPr lIns="0" tIns="0" rIns="0" bIns="0" rtlCol="0" anchor="t">
            <a:spAutoFit/>
          </a:bodyPr>
          <a:lstStyle/>
          <a:p>
            <a:pPr algn="ctr">
              <a:lnSpc>
                <a:spcPts val="3240"/>
              </a:lnSpc>
            </a:pPr>
            <a:r>
              <a:rPr lang="en-US" sz="4800">
                <a:solidFill>
                  <a:srgbClr val="FFFFFF"/>
                </a:solidFill>
                <a:latin typeface="Open Sans" panose="020B0606030504020204" pitchFamily="34" charset="0"/>
                <a:ea typeface="Open Sans" panose="020B0606030504020204" pitchFamily="34" charset="0"/>
                <a:cs typeface="Open Sans" panose="020B0606030504020204" pitchFamily="34" charset="0"/>
                <a:sym typeface="Source Sans Pro"/>
              </a:rPr>
              <a:t>International Student &amp; Scholar Services</a:t>
            </a:r>
            <a:endParaRPr lang="en-US" sz="480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1E4DF-4A03-AD8D-8DE1-40422408BAA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A933B4B-20CF-AA61-880D-2EC12093ADDB}"/>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F1B8B41B-60CD-ABC5-5168-659759F8D6E5}"/>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208BB85E-5462-6E54-2297-DD4C7686C19D}"/>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CE8F4BC3-F2BD-DEEA-7292-319379B024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A8FD88A2-A5A7-F797-8EF2-242061E9DBD7}"/>
              </a:ext>
            </a:extLst>
          </p:cNvPr>
          <p:cNvSpPr txBox="1"/>
          <p:nvPr/>
        </p:nvSpPr>
        <p:spPr>
          <a:xfrm>
            <a:off x="669938" y="1888763"/>
            <a:ext cx="17266370" cy="763285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37590" lvl="1" indent="-742950">
              <a:buFont typeface="+mj-lt"/>
              <a:buAutoNum type="arabicPeriod" startAt="5"/>
            </a:pPr>
            <a:r>
              <a:rPr lang="en-US" sz="3600" b="1" dirty="0">
                <a:solidFill>
                  <a:srgbClr val="104735"/>
                </a:solidFill>
                <a:latin typeface="Source Sans Pro" panose="020B0503030403020204" pitchFamily="34" charset="0"/>
                <a:ea typeface="Open Sans"/>
                <a:cs typeface="Open Sans"/>
                <a:sym typeface="Source Sans Pro"/>
              </a:rPr>
              <a:t>Carry required documents:</a:t>
            </a:r>
          </a:p>
          <a:p>
            <a:pPr marL="1037590" lvl="1" indent="-742950">
              <a:buFont typeface="+mj-lt"/>
              <a:buAutoNum type="arabicPeriod" startAt="5"/>
            </a:pPr>
            <a:endParaRPr lang="en-US" sz="3600" b="1" dirty="0">
              <a:solidFill>
                <a:srgbClr val="104735"/>
              </a:solidFill>
              <a:latin typeface="Source Sans Pro" panose="020B0503030403020204" pitchFamily="34" charset="0"/>
              <a:ea typeface="Open Sans"/>
              <a:cs typeface="Open Sans"/>
              <a:sym typeface="Source Sans Pro"/>
            </a:endParaRPr>
          </a:p>
          <a:p>
            <a:pPr marL="1045845" lvl="2"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Unexpired Passport</a:t>
            </a:r>
            <a:r>
              <a:rPr lang="en-US" sz="3600" dirty="0">
                <a:solidFill>
                  <a:srgbClr val="104735"/>
                </a:solidFill>
                <a:latin typeface="Source Sans Pro" panose="020B0503030403020204" pitchFamily="34" charset="0"/>
                <a:ea typeface="Open Sans"/>
                <a:cs typeface="Open Sans"/>
                <a:sym typeface="Source Sans Pro"/>
              </a:rPr>
              <a:t>: ensure that your passport is always valid beyond six months</a:t>
            </a:r>
          </a:p>
          <a:p>
            <a:pPr marL="1045845" lvl="2" indent="-294005">
              <a:buFont typeface="Arial,Sans-Serif"/>
              <a:buChar char="•"/>
            </a:pPr>
            <a:endParaRPr lang="en-US" sz="3600" dirty="0">
              <a:solidFill>
                <a:srgbClr val="104735"/>
              </a:solidFill>
              <a:latin typeface="Source Sans Pro" panose="020B0503030403020204" pitchFamily="34" charset="0"/>
              <a:ea typeface="Open Sans"/>
              <a:cs typeface="Open Sans"/>
              <a:sym typeface="Source Sans Pro"/>
            </a:endParaRPr>
          </a:p>
          <a:p>
            <a:pPr marL="1045845" lvl="2"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Unexpired Visa</a:t>
            </a:r>
            <a:r>
              <a:rPr lang="en-US" sz="3600" dirty="0">
                <a:solidFill>
                  <a:srgbClr val="104735"/>
                </a:solidFill>
                <a:latin typeface="Source Sans Pro" panose="020B0503030403020204" pitchFamily="34" charset="0"/>
                <a:ea typeface="Open Sans"/>
                <a:cs typeface="Open Sans"/>
                <a:sym typeface="Source Sans Pro"/>
              </a:rPr>
              <a:t>: confirm your visa is still valid for re-entry</a:t>
            </a:r>
            <a:br>
              <a:rPr lang="en-US" sz="3600" dirty="0">
                <a:latin typeface="Source Sans Pro" panose="020B0503030403020204" pitchFamily="34" charset="0"/>
                <a:ea typeface="Open Sans"/>
                <a:cs typeface="Open Sans"/>
              </a:rPr>
            </a:br>
            <a:endParaRPr lang="en-US" sz="3600" dirty="0">
              <a:solidFill>
                <a:srgbClr val="104735"/>
              </a:solidFill>
              <a:latin typeface="Source Sans Pro" panose="020B0503030403020204" pitchFamily="34" charset="0"/>
              <a:ea typeface="Open Sans"/>
              <a:cs typeface="Open Sans"/>
              <a:sym typeface="Source Sans Pro"/>
            </a:endParaRPr>
          </a:p>
          <a:p>
            <a:pPr marL="1045845" lvl="2"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Student Status</a:t>
            </a:r>
            <a:r>
              <a:rPr lang="en-US" sz="3600" dirty="0">
                <a:solidFill>
                  <a:srgbClr val="104735"/>
                </a:solidFill>
                <a:latin typeface="Source Sans Pro" panose="020B0503030403020204" pitchFamily="34" charset="0"/>
                <a:ea typeface="Open Sans"/>
                <a:cs typeface="Open Sans"/>
                <a:sym typeface="Source Sans Pro"/>
              </a:rPr>
              <a:t>: </a:t>
            </a:r>
          </a:p>
          <a:p>
            <a:pPr marL="1503045" lvl="3"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I-20 or DS-2019</a:t>
            </a:r>
          </a:p>
          <a:p>
            <a:pPr marL="1503045" lvl="3"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SEVIS fee payment receipt (download at </a:t>
            </a:r>
            <a:r>
              <a:rPr lang="en-US" sz="3600" dirty="0" err="1">
                <a:solidFill>
                  <a:srgbClr val="104735"/>
                </a:solidFill>
                <a:latin typeface="Source Sans Pro" panose="020B0503030403020204" pitchFamily="34" charset="0"/>
                <a:ea typeface="Open Sans"/>
                <a:cs typeface="Open Sans"/>
                <a:sym typeface="Source Sans Pro"/>
                <a:hlinkClick r:id="rId3"/>
              </a:rPr>
              <a:t>FMJfee.com</a:t>
            </a:r>
            <a:r>
              <a:rPr lang="en-US" sz="3600" dirty="0">
                <a:solidFill>
                  <a:srgbClr val="104735"/>
                </a:solidFill>
                <a:latin typeface="Source Sans Pro" panose="020B0503030403020204" pitchFamily="34" charset="0"/>
                <a:ea typeface="Open Sans"/>
                <a:cs typeface="Open Sans"/>
                <a:sym typeface="Source Sans Pro"/>
              </a:rPr>
              <a:t>)</a:t>
            </a:r>
          </a:p>
          <a:p>
            <a:pPr marL="1503045" lvl="3"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proof of financial support</a:t>
            </a:r>
          </a:p>
          <a:p>
            <a:pPr marL="1503045" lvl="3"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transcript</a:t>
            </a:r>
          </a:p>
          <a:p>
            <a:pPr marL="1503045" lvl="3"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class schedule for current or upcoming term</a:t>
            </a:r>
            <a:br>
              <a:rPr lang="en-US" sz="3600" dirty="0">
                <a:latin typeface="Source Sans Pro" panose="020B0503030403020204" pitchFamily="34" charset="0"/>
                <a:ea typeface="Open Sans"/>
                <a:cs typeface="Open Sans"/>
              </a:rPr>
            </a:br>
            <a:br>
              <a:rPr lang="en-US" sz="3200" dirty="0">
                <a:latin typeface="Open Sans"/>
                <a:ea typeface="Open Sans"/>
                <a:cs typeface="Open Sans"/>
              </a:rPr>
            </a:br>
            <a:endParaRPr lang="en-US" sz="3200" dirty="0">
              <a:solidFill>
                <a:srgbClr val="104735"/>
              </a:solidFill>
              <a:latin typeface="Open Sans"/>
              <a:ea typeface="Open Sans"/>
              <a:cs typeface="Open Sans"/>
              <a:sym typeface="Source Sans Pro"/>
            </a:endParaRPr>
          </a:p>
        </p:txBody>
      </p:sp>
      <p:sp>
        <p:nvSpPr>
          <p:cNvPr id="5" name="TextBox 10">
            <a:extLst>
              <a:ext uri="{FF2B5EF4-FFF2-40B4-BE49-F238E27FC236}">
                <a16:creationId xmlns:a16="http://schemas.microsoft.com/office/drawing/2014/main" id="{B900766B-38F4-FA35-4256-4EA1DA2191FE}"/>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Prepare for International Travel</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831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93C2-F7CD-8B0E-27DE-5A529373E9F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5DC07BD-7A7E-D819-35BD-6D61C67E1B3D}"/>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BBC1E972-8415-1E68-3E88-B70DF56649DC}"/>
              </a:ext>
            </a:extLst>
          </p:cNvPr>
          <p:cNvGrpSpPr/>
          <p:nvPr/>
        </p:nvGrpSpPr>
        <p:grpSpPr>
          <a:xfrm>
            <a:off x="669938" y="449979"/>
            <a:ext cx="17618108" cy="1143000"/>
            <a:chOff x="669938" y="62821"/>
            <a:chExt cx="23490810" cy="1524000"/>
          </a:xfrm>
        </p:grpSpPr>
        <p:sp>
          <p:nvSpPr>
            <p:cNvPr id="11" name="Freeform 8">
              <a:extLst>
                <a:ext uri="{FF2B5EF4-FFF2-40B4-BE49-F238E27FC236}">
                  <a16:creationId xmlns:a16="http://schemas.microsoft.com/office/drawing/2014/main" id="{0DB05080-A397-055E-0E78-D5A316CB7DAE}"/>
                </a:ext>
              </a:extLst>
            </p:cNvPr>
            <p:cNvSpPr/>
            <p:nvPr/>
          </p:nvSpPr>
          <p:spPr>
            <a:xfrm>
              <a:off x="669938" y="62821"/>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1CE4AE4C-FE94-B168-4BBE-5153D3A2D5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22B927E3-9CDA-026A-7498-89FA84F369CC}"/>
              </a:ext>
            </a:extLst>
          </p:cNvPr>
          <p:cNvSpPr txBox="1"/>
          <p:nvPr/>
        </p:nvSpPr>
        <p:spPr>
          <a:xfrm>
            <a:off x="669938" y="1732851"/>
            <a:ext cx="17266370" cy="720197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If traveling </a:t>
            </a:r>
            <a:r>
              <a:rPr lang="en-US" sz="3600" b="1" dirty="0">
                <a:solidFill>
                  <a:srgbClr val="104735"/>
                </a:solidFill>
                <a:latin typeface="Source Sans Pro" panose="020B0503030403020204" pitchFamily="34" charset="0"/>
                <a:ea typeface="Open Sans"/>
                <a:cs typeface="Open Sans"/>
              </a:rPr>
              <a:t>during your OPT period</a:t>
            </a:r>
            <a:r>
              <a:rPr lang="en-US" sz="3600" dirty="0">
                <a:solidFill>
                  <a:srgbClr val="104735"/>
                </a:solidFill>
                <a:latin typeface="Source Sans Pro" panose="020B0503030403020204" pitchFamily="34" charset="0"/>
                <a:ea typeface="Open Sans"/>
                <a:cs typeface="Open Sans"/>
              </a:rPr>
              <a:t>, carry </a:t>
            </a:r>
          </a:p>
          <a:p>
            <a:pPr marL="1028700" lvl="1"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all required documents for international travel PLUS</a:t>
            </a:r>
          </a:p>
          <a:p>
            <a:pPr marL="1028700" lvl="1" indent="-571500">
              <a:buFont typeface="Arial" panose="020B0604020202020204" pitchFamily="34" charset="0"/>
              <a:buChar char="•"/>
            </a:pPr>
            <a:r>
              <a:rPr lang="en-US" sz="3600" b="1" dirty="0">
                <a:solidFill>
                  <a:srgbClr val="104735"/>
                </a:solidFill>
                <a:latin typeface="Source Sans Pro" panose="020B0503030403020204" pitchFamily="34" charset="0"/>
                <a:ea typeface="Open Sans"/>
                <a:cs typeface="Open Sans"/>
              </a:rPr>
              <a:t>Employment authorization document (EAD or OPT card)</a:t>
            </a:r>
          </a:p>
          <a:p>
            <a:pPr marL="1028700" lvl="1" indent="-571500">
              <a:buFont typeface="Arial" panose="020B0604020202020204" pitchFamily="34" charset="0"/>
              <a:buChar char="•"/>
            </a:pPr>
            <a:r>
              <a:rPr lang="en-US" sz="3600" b="1" dirty="0">
                <a:solidFill>
                  <a:srgbClr val="104735"/>
                </a:solidFill>
                <a:latin typeface="Source Sans Pro" panose="020B0503030403020204" pitchFamily="34" charset="0"/>
                <a:ea typeface="Open Sans"/>
                <a:cs typeface="Open Sans"/>
              </a:rPr>
              <a:t>P</a:t>
            </a:r>
            <a:r>
              <a:rPr lang="en-US" sz="3600" b="1" i="0" dirty="0">
                <a:solidFill>
                  <a:srgbClr val="104735"/>
                </a:solidFill>
                <a:effectLst/>
                <a:latin typeface="Source Sans Pro" panose="020B0503030403020204" pitchFamily="34" charset="0"/>
                <a:ea typeface="Open Sans"/>
                <a:cs typeface="Open Sans"/>
              </a:rPr>
              <a:t>roof of employment</a:t>
            </a:r>
          </a:p>
          <a:p>
            <a:pPr marL="1028700" lvl="1" indent="-571500">
              <a:buFont typeface="Arial" panose="020B0604020202020204" pitchFamily="34" charset="0"/>
              <a:buChar char="•"/>
            </a:pPr>
            <a:endParaRPr lang="en-US" sz="3600" b="0" i="0" dirty="0">
              <a:solidFill>
                <a:srgbClr val="104735"/>
              </a:solidFill>
              <a:effectLst/>
              <a:latin typeface="Source Sans Pro" panose="020B0503030403020204" pitchFamily="34" charset="0"/>
              <a:ea typeface="Open Sans"/>
              <a:cs typeface="Open Sans"/>
            </a:endParaRPr>
          </a:p>
          <a:p>
            <a:pPr marL="571500"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If re-entering the US </a:t>
            </a:r>
            <a:r>
              <a:rPr lang="en-US" sz="3600" b="1" dirty="0">
                <a:solidFill>
                  <a:srgbClr val="104735"/>
                </a:solidFill>
                <a:latin typeface="Source Sans Pro" panose="020B0503030403020204" pitchFamily="34" charset="0"/>
                <a:ea typeface="Open Sans"/>
                <a:cs typeface="Open Sans"/>
              </a:rPr>
              <a:t>before your OPT start date and your OPT is still pending</a:t>
            </a:r>
            <a:r>
              <a:rPr lang="en-US" sz="3600" dirty="0">
                <a:solidFill>
                  <a:srgbClr val="104735"/>
                </a:solidFill>
                <a:latin typeface="Source Sans Pro" panose="020B0503030403020204" pitchFamily="34" charset="0"/>
                <a:ea typeface="Open Sans"/>
                <a:cs typeface="Open Sans"/>
              </a:rPr>
              <a:t>, carry</a:t>
            </a:r>
          </a:p>
          <a:p>
            <a:pPr marL="1028700" lvl="1"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all required documents for international travel PLUS</a:t>
            </a:r>
          </a:p>
          <a:p>
            <a:pPr marL="1028700" lvl="1" indent="-571500">
              <a:buFont typeface="Arial" panose="020B0604020202020204" pitchFamily="34" charset="0"/>
              <a:buChar char="•"/>
            </a:pPr>
            <a:r>
              <a:rPr lang="en-US" sz="3600" b="1" i="0" dirty="0">
                <a:solidFill>
                  <a:srgbClr val="104735"/>
                </a:solidFill>
                <a:effectLst/>
                <a:latin typeface="Source Sans Pro" panose="020B0503030403020204" pitchFamily="34" charset="0"/>
                <a:ea typeface="Open Sans"/>
                <a:cs typeface="Open Sans"/>
              </a:rPr>
              <a:t>I-765 receipt notice</a:t>
            </a:r>
          </a:p>
          <a:p>
            <a:pPr marL="1028700" lvl="1" indent="-571500">
              <a:buFont typeface="Arial" panose="020B0604020202020204" pitchFamily="34" charset="0"/>
              <a:buChar char="•"/>
            </a:pPr>
            <a:r>
              <a:rPr lang="en-US" sz="3600" b="1" i="0" dirty="0">
                <a:solidFill>
                  <a:srgbClr val="104735"/>
                </a:solidFill>
                <a:effectLst/>
                <a:latin typeface="Source Sans Pro" panose="020B0503030403020204" pitchFamily="34" charset="0"/>
                <a:ea typeface="Open Sans"/>
                <a:cs typeface="Open Sans"/>
              </a:rPr>
              <a:t>Job offer or </a:t>
            </a:r>
            <a:r>
              <a:rPr lang="en-US" sz="3600" b="1" dirty="0">
                <a:solidFill>
                  <a:srgbClr val="104735"/>
                </a:solidFill>
                <a:latin typeface="Source Sans Pro" panose="020B0503030403020204" pitchFamily="34" charset="0"/>
                <a:ea typeface="Open Sans"/>
                <a:cs typeface="Open Sans"/>
              </a:rPr>
              <a:t>evidence of job search (resume, cover letters, emails to employers)</a:t>
            </a:r>
          </a:p>
          <a:p>
            <a:pPr marL="1028700" lvl="1" indent="-571500">
              <a:buFont typeface="Arial" panose="020B0604020202020204" pitchFamily="34" charset="0"/>
              <a:buChar char="•"/>
            </a:pPr>
            <a:endParaRPr lang="en-US" sz="3600" b="0" i="0" dirty="0">
              <a:solidFill>
                <a:srgbClr val="104735"/>
              </a:solidFill>
              <a:effectLst/>
              <a:latin typeface="Source Sans Pro" panose="020B0503030403020204" pitchFamily="34" charset="0"/>
              <a:ea typeface="Open Sans"/>
              <a:cs typeface="Open Sans"/>
            </a:endParaRPr>
          </a:p>
          <a:p>
            <a:pPr marL="457200" indent="-4572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When you are on OPT, you are still in F-1 status sponsored by ISSS/UO. </a:t>
            </a:r>
          </a:p>
          <a:p>
            <a:pPr marL="457200" indent="-4572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457200" indent="-457200">
              <a:buFont typeface="Arial" panose="020B0604020202020204" pitchFamily="34" charset="0"/>
              <a:buChar char="•"/>
            </a:pPr>
            <a:r>
              <a:rPr lang="en-US" sz="3600" b="0" i="0" dirty="0">
                <a:solidFill>
                  <a:srgbClr val="104735"/>
                </a:solidFill>
                <a:effectLst/>
                <a:latin typeface="Source Sans Pro" panose="020B0503030403020204" pitchFamily="34" charset="0"/>
                <a:ea typeface="Open Sans"/>
                <a:cs typeface="Open Sans"/>
              </a:rPr>
              <a:t>Your purpose for being in the US is </a:t>
            </a:r>
            <a:r>
              <a:rPr lang="en-US" sz="3600" dirty="0">
                <a:solidFill>
                  <a:srgbClr val="104735"/>
                </a:solidFill>
                <a:latin typeface="Source Sans Pro" panose="020B0503030403020204" pitchFamily="34" charset="0"/>
                <a:ea typeface="Open Sans"/>
                <a:cs typeface="Open Sans"/>
              </a:rPr>
              <a:t>for work/practical training related to your major</a:t>
            </a:r>
          </a:p>
        </p:txBody>
      </p:sp>
      <p:sp>
        <p:nvSpPr>
          <p:cNvPr id="5" name="TextBox 10">
            <a:extLst>
              <a:ext uri="{FF2B5EF4-FFF2-40B4-BE49-F238E27FC236}">
                <a16:creationId xmlns:a16="http://schemas.microsoft.com/office/drawing/2014/main" id="{34CC6E61-E0FE-541C-A55D-17B15493A88B}"/>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For OPT Students</a:t>
            </a:r>
            <a:endParaRPr lang="en-US" sz="4400" b="1" dirty="0">
              <a:solidFill>
                <a:schemeClr val="bg1"/>
              </a:solidFill>
              <a:latin typeface="Source Sans Pro" panose="020B0503030403020204" pitchFamily="34" charset="0"/>
              <a:ea typeface="Open Sans"/>
              <a:cs typeface="Open Sans"/>
              <a:sym typeface="Arimo Bold"/>
            </a:endParaRPr>
          </a:p>
        </p:txBody>
      </p:sp>
    </p:spTree>
    <p:extLst>
      <p:ext uri="{BB962C8B-B14F-4D97-AF65-F5344CB8AC3E}">
        <p14:creationId xmlns:p14="http://schemas.microsoft.com/office/powerpoint/2010/main" val="35591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425DB-1036-E030-5A05-EFF02053335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5ED3DBB-97C1-4AAA-E0B6-481FE9CE527B}"/>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7FF6FD4A-99C6-25C5-9AD6-23C9AB4EC383}"/>
              </a:ext>
            </a:extLst>
          </p:cNvPr>
          <p:cNvGrpSpPr/>
          <p:nvPr/>
        </p:nvGrpSpPr>
        <p:grpSpPr>
          <a:xfrm>
            <a:off x="669938" y="449979"/>
            <a:ext cx="17618108" cy="1143000"/>
            <a:chOff x="669938" y="62821"/>
            <a:chExt cx="23490810" cy="1524000"/>
          </a:xfrm>
        </p:grpSpPr>
        <p:sp>
          <p:nvSpPr>
            <p:cNvPr id="11" name="Freeform 8">
              <a:extLst>
                <a:ext uri="{FF2B5EF4-FFF2-40B4-BE49-F238E27FC236}">
                  <a16:creationId xmlns:a16="http://schemas.microsoft.com/office/drawing/2014/main" id="{01C0D521-16BF-4601-C289-F132A1558BC1}"/>
                </a:ext>
              </a:extLst>
            </p:cNvPr>
            <p:cNvSpPr/>
            <p:nvPr/>
          </p:nvSpPr>
          <p:spPr>
            <a:xfrm>
              <a:off x="669938" y="62821"/>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C9C231F8-D6E6-1B27-364C-5F680D7312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394761FE-2E17-01B5-CB6E-BAE667B586AB}"/>
              </a:ext>
            </a:extLst>
          </p:cNvPr>
          <p:cNvSpPr txBox="1"/>
          <p:nvPr/>
        </p:nvSpPr>
        <p:spPr>
          <a:xfrm>
            <a:off x="669938" y="1732851"/>
            <a:ext cx="17266370" cy="38779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Make sure you consult with your immigration attorney before leaving the US</a:t>
            </a:r>
          </a:p>
          <a:p>
            <a:pPr marL="571500" indent="-5715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571500"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If you travel while your permanent residence application is pending, you must obtain an ‘</a:t>
            </a:r>
            <a:r>
              <a:rPr lang="en-US" sz="3600" b="1" dirty="0">
                <a:solidFill>
                  <a:srgbClr val="104735"/>
                </a:solidFill>
                <a:latin typeface="Source Sans Pro" panose="020B0503030403020204" pitchFamily="34" charset="0"/>
                <a:ea typeface="Open Sans"/>
                <a:cs typeface="Open Sans"/>
              </a:rPr>
              <a:t>Advance’ Parole travel permit </a:t>
            </a:r>
            <a:r>
              <a:rPr lang="en-US" sz="3600" dirty="0">
                <a:solidFill>
                  <a:srgbClr val="104735"/>
                </a:solidFill>
                <a:latin typeface="Source Sans Pro" panose="020B0503030403020204" pitchFamily="34" charset="0"/>
                <a:ea typeface="Open Sans"/>
                <a:cs typeface="Open Sans"/>
              </a:rPr>
              <a:t>for re-entry to the US</a:t>
            </a:r>
          </a:p>
          <a:p>
            <a:pPr marL="571500" indent="-5715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1028700" lvl="1"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If you re-enter with Advance Parole, you will no longer be in F-1 status and must notify ISSS so we can terminate your SEVIS record for change of status</a:t>
            </a:r>
            <a:endParaRPr lang="en-US" sz="3600" dirty="0">
              <a:solidFill>
                <a:srgbClr val="104735"/>
              </a:solidFill>
              <a:latin typeface="Open Sans"/>
              <a:ea typeface="Open Sans"/>
              <a:cs typeface="Open Sans"/>
            </a:endParaRPr>
          </a:p>
        </p:txBody>
      </p:sp>
      <p:sp>
        <p:nvSpPr>
          <p:cNvPr id="5" name="TextBox 10">
            <a:extLst>
              <a:ext uri="{FF2B5EF4-FFF2-40B4-BE49-F238E27FC236}">
                <a16:creationId xmlns:a16="http://schemas.microsoft.com/office/drawing/2014/main" id="{74D20DF4-752C-A78D-839C-C25121F9084C}"/>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For Students Applying for a ‘Green Card’</a:t>
            </a:r>
            <a:endParaRPr lang="en-US" sz="4400" b="1" dirty="0">
              <a:solidFill>
                <a:schemeClr val="bg1"/>
              </a:solidFill>
              <a:latin typeface="Source Sans Pro" panose="020B0503030403020204" pitchFamily="34" charset="0"/>
              <a:ea typeface="Open Sans"/>
              <a:cs typeface="Open Sans"/>
              <a:sym typeface="Arimo Bold"/>
            </a:endParaRPr>
          </a:p>
        </p:txBody>
      </p:sp>
    </p:spTree>
    <p:extLst>
      <p:ext uri="{BB962C8B-B14F-4D97-AF65-F5344CB8AC3E}">
        <p14:creationId xmlns:p14="http://schemas.microsoft.com/office/powerpoint/2010/main" val="398493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1EB25-9766-FD0D-F268-2BDB713B312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5286CD36-8CB0-1C10-5402-C1218B7CE74F}"/>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CDF99DA8-E406-9912-0486-81BD60D5B61D}"/>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056CFE65-EE29-B2D8-A204-42FFBF809B01}"/>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9B371B73-2366-AC1C-531D-E265C36675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BFE6AA1C-1571-8F64-07B2-540C0CB7287C}"/>
              </a:ext>
            </a:extLst>
          </p:cNvPr>
          <p:cNvSpPr txBox="1"/>
          <p:nvPr/>
        </p:nvSpPr>
        <p:spPr>
          <a:xfrm>
            <a:off x="669938" y="1878325"/>
            <a:ext cx="17349706" cy="553997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8645" lvl="1" indent="-294005">
              <a:buFont typeface="Arial"/>
              <a:buChar char="•"/>
            </a:pPr>
            <a:r>
              <a:rPr lang="en-US" sz="3600" b="1" i="0" dirty="0">
                <a:solidFill>
                  <a:srgbClr val="104735"/>
                </a:solidFill>
                <a:effectLst/>
                <a:latin typeface="Source Sans Pro" panose="020B0503030403020204" pitchFamily="34" charset="0"/>
                <a:ea typeface="Open Sans"/>
                <a:cs typeface="Open Sans"/>
              </a:rPr>
              <a:t>A</a:t>
            </a:r>
            <a:r>
              <a:rPr lang="en-US" sz="3600" b="0" i="0" dirty="0">
                <a:solidFill>
                  <a:srgbClr val="104735"/>
                </a:solidFill>
                <a:effectLst/>
                <a:latin typeface="Source Sans Pro" panose="020B0503030403020204" pitchFamily="34" charset="0"/>
                <a:ea typeface="Open Sans"/>
                <a:cs typeface="Open Sans"/>
              </a:rPr>
              <a:t> </a:t>
            </a:r>
            <a:r>
              <a:rPr lang="en-US" sz="3600" b="1" i="0" dirty="0">
                <a:solidFill>
                  <a:srgbClr val="104735"/>
                </a:solidFill>
                <a:effectLst/>
                <a:latin typeface="Source Sans Pro" panose="020B0503030403020204" pitchFamily="34" charset="0"/>
                <a:ea typeface="Open Sans"/>
                <a:cs typeface="Open Sans"/>
              </a:rPr>
              <a:t>US visa can expire while you are in the US in legal status</a:t>
            </a:r>
          </a:p>
          <a:p>
            <a:pPr marL="1045845" lvl="2" indent="-294005">
              <a:buFont typeface="Arial"/>
              <a:buChar char="•"/>
            </a:pPr>
            <a:r>
              <a:rPr lang="en-US" sz="3600" dirty="0">
                <a:solidFill>
                  <a:srgbClr val="104735"/>
                </a:solidFill>
                <a:latin typeface="Source Sans Pro" panose="020B0503030403020204" pitchFamily="34" charset="0"/>
                <a:ea typeface="Open Sans"/>
                <a:cs typeface="Open Sans"/>
              </a:rPr>
              <a:t>You can legally stay in the US - a valid visa is not a condition of legal status</a:t>
            </a:r>
          </a:p>
          <a:p>
            <a:pPr marL="1045845" lvl="2" indent="-294005">
              <a:buFont typeface="Arial"/>
              <a:buChar char="•"/>
            </a:pPr>
            <a:r>
              <a:rPr lang="en-US" sz="3600" dirty="0">
                <a:solidFill>
                  <a:srgbClr val="104735"/>
                </a:solidFill>
                <a:latin typeface="Source Sans Pro" panose="020B0503030403020204" pitchFamily="34" charset="0"/>
                <a:ea typeface="Open Sans"/>
                <a:cs typeface="Open Sans"/>
              </a:rPr>
              <a:t>You don’t have to leave the US just to renew your visa</a:t>
            </a:r>
          </a:p>
          <a:p>
            <a:pPr marL="1045845" lvl="2" indent="-294005">
              <a:buFont typeface="Wingdings"/>
              <a:buChar char="§"/>
            </a:pPr>
            <a:endParaRPr lang="en-US" sz="3600" dirty="0">
              <a:solidFill>
                <a:srgbClr val="104735"/>
              </a:solidFill>
              <a:latin typeface="Source Sans Pro" panose="020B0503030403020204" pitchFamily="34" charset="0"/>
              <a:ea typeface="Open Sans"/>
              <a:cs typeface="Open Sans"/>
            </a:endParaRPr>
          </a:p>
          <a:p>
            <a:pPr marL="751840" lvl="1" indent="-457200">
              <a:buFont typeface="Arial" panose="020B0604020202020204" pitchFamily="34" charset="0"/>
              <a:buChar char="•"/>
            </a:pPr>
            <a:r>
              <a:rPr lang="en-US" sz="3600" b="1" dirty="0">
                <a:solidFill>
                  <a:srgbClr val="104735"/>
                </a:solidFill>
                <a:latin typeface="Source Sans Pro" panose="020B0503030403020204" pitchFamily="34" charset="0"/>
                <a:ea typeface="Open Sans"/>
                <a:cs typeface="Open Sans"/>
              </a:rPr>
              <a:t>Renewing a visa</a:t>
            </a:r>
            <a:endPar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1209040" lvl="2" indent="-45720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You can only renew a visa at a US embassy or consulate outside the US. </a:t>
            </a:r>
          </a:p>
          <a:p>
            <a:pPr marL="1209040" lvl="2" indent="-45720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Contact list for </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US embassy or consulate </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in your home country</a:t>
            </a:r>
          </a:p>
          <a:p>
            <a:pPr marL="1209040" lvl="2" indent="-4572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Review Dept of State policy change</a:t>
            </a:r>
            <a:r>
              <a:rPr lang="en-US" sz="3600" dirty="0">
                <a:solidFill>
                  <a:srgbClr val="104735"/>
                </a:solidFill>
                <a:latin typeface="Source Sans Pro" panose="020B0503030403020204" pitchFamily="34" charset="0"/>
                <a:ea typeface="Open Sans"/>
                <a:cs typeface="Open Sans"/>
                <a:hlinkClick r:id="rId4">
                  <a:extLst>
                    <a:ext uri="{A12FA001-AC4F-418D-AE19-62706E023703}">
                      <ahyp:hlinkClr xmlns:ahyp="http://schemas.microsoft.com/office/drawing/2018/hyperlinkcolor" val="tx"/>
                    </a:ext>
                  </a:extLst>
                </a:hlinkClick>
              </a:rPr>
              <a:t> on visa interview waivers</a:t>
            </a:r>
            <a:endParaRPr lang="en-US" sz="3600" dirty="0">
              <a:solidFill>
                <a:srgbClr val="104735"/>
              </a:solidFill>
              <a:latin typeface="Source Sans Pro" panose="020B0503030403020204" pitchFamily="34" charset="0"/>
              <a:ea typeface="Open Sans"/>
              <a:cs typeface="Open Sans"/>
            </a:endParaRPr>
          </a:p>
          <a:p>
            <a:pPr marL="1209040" lvl="2" indent="-4572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751840" lvl="1" indent="-4572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If your </a:t>
            </a:r>
            <a:r>
              <a:rPr lang="en-US" sz="3600" b="1" dirty="0">
                <a:solidFill>
                  <a:srgbClr val="104735"/>
                </a:solidFill>
                <a:latin typeface="Source Sans Pro" panose="020B0503030403020204" pitchFamily="34" charset="0"/>
                <a:ea typeface="Open Sans"/>
                <a:cs typeface="Open Sans"/>
              </a:rPr>
              <a:t>visa is denied</a:t>
            </a:r>
            <a:r>
              <a:rPr lang="en-US" sz="3600" dirty="0">
                <a:solidFill>
                  <a:srgbClr val="104735"/>
                </a:solidFill>
                <a:latin typeface="Source Sans Pro" panose="020B0503030403020204" pitchFamily="34" charset="0"/>
                <a:ea typeface="Open Sans"/>
                <a:cs typeface="Open Sans"/>
              </a:rPr>
              <a:t>, email ISSS at </a:t>
            </a:r>
            <a:r>
              <a:rPr lang="en-US" sz="3600" dirty="0">
                <a:solidFill>
                  <a:srgbClr val="104735"/>
                </a:solidFill>
                <a:latin typeface="Source Sans Pro" panose="020B0503030403020204" pitchFamily="34" charset="0"/>
                <a:ea typeface="Open Sans"/>
                <a:cs typeface="Open Sans"/>
                <a:hlinkClick r:id="rId5"/>
              </a:rPr>
              <a:t>intl@uoregon.edu</a:t>
            </a:r>
            <a:r>
              <a:rPr lang="en-US" sz="3600" dirty="0">
                <a:solidFill>
                  <a:srgbClr val="104735"/>
                </a:solidFill>
                <a:latin typeface="Source Sans Pro" panose="020B0503030403020204" pitchFamily="34" charset="0"/>
                <a:ea typeface="Open Sans"/>
                <a:cs typeface="Open Sans"/>
              </a:rPr>
              <a:t> so we can advise and support </a:t>
            </a:r>
          </a:p>
        </p:txBody>
      </p:sp>
      <p:sp>
        <p:nvSpPr>
          <p:cNvPr id="5" name="TextBox 10">
            <a:extLst>
              <a:ext uri="{FF2B5EF4-FFF2-40B4-BE49-F238E27FC236}">
                <a16:creationId xmlns:a16="http://schemas.microsoft.com/office/drawing/2014/main" id="{AFA2E581-E204-E0D0-4B08-7F2E16FC1E9B}"/>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Expired Visa</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85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3F7D-A6A4-978C-603A-54A0AE5D1D4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77C1370-E99F-C400-8DB6-E218FCD0D27E}"/>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741DAFA7-23FC-5D56-39DE-941CDAEB17BC}"/>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DAB1BE30-CED0-EEDD-4409-DD6C1D38997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988B06EB-F9ED-7719-E517-5A37B5F81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53B31628-9F21-B750-1B1A-96E842F7F200}"/>
              </a:ext>
            </a:extLst>
          </p:cNvPr>
          <p:cNvSpPr txBox="1"/>
          <p:nvPr/>
        </p:nvSpPr>
        <p:spPr>
          <a:xfrm>
            <a:off x="669938" y="1888763"/>
            <a:ext cx="17266370" cy="67539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Source Sans Pro" panose="020B0503030403020204" pitchFamily="34" charset="0"/>
              </a:rPr>
              <a:t>The University of Oregon is partnering with </a:t>
            </a:r>
            <a:r>
              <a:rPr lang="en-US" sz="3600" u="sng" dirty="0">
                <a:latin typeface="Source Sans Pro" panose="020B0503030403020204" pitchFamily="34" charset="0"/>
                <a:hlinkClick r:id="rId3" tooltip="https://equitycorps.org/"/>
              </a:rPr>
              <a:t>Equity Corps of Oregon (ECO)</a:t>
            </a:r>
            <a:r>
              <a:rPr lang="en-US" sz="3600" dirty="0">
                <a:latin typeface="Source Sans Pro" panose="020B0503030403020204" pitchFamily="34" charset="0"/>
              </a:rPr>
              <a:t> to facilitate a pop-up event for students affected by or concerned about the recent events.</a:t>
            </a:r>
          </a:p>
          <a:p>
            <a:endParaRPr lang="en-US" sz="3600" dirty="0">
              <a:latin typeface="Source Sans Pro" panose="020B0503030403020204" pitchFamily="34" charset="0"/>
            </a:endParaRPr>
          </a:p>
          <a:p>
            <a:r>
              <a:rPr lang="en-US" sz="3600" b="1" dirty="0">
                <a:latin typeface="Source Sans Pro" panose="020B0503030403020204" pitchFamily="34" charset="0"/>
              </a:rPr>
              <a:t>Wednesday, May 28</a:t>
            </a:r>
          </a:p>
          <a:p>
            <a:r>
              <a:rPr lang="en-US" sz="3600" b="1" dirty="0">
                <a:latin typeface="Source Sans Pro" panose="020B0503030403020204" pitchFamily="34" charset="0"/>
              </a:rPr>
              <a:t>9:00 - 10:00 a.m</a:t>
            </a:r>
            <a:r>
              <a:rPr lang="en-US" sz="3600" dirty="0">
                <a:latin typeface="Source Sans Pro" panose="020B0503030403020204" pitchFamily="34" charset="0"/>
              </a:rPr>
              <a:t>. information session (virtual)</a:t>
            </a:r>
          </a:p>
          <a:p>
            <a:r>
              <a:rPr lang="en-US" sz="3600" b="1" dirty="0">
                <a:latin typeface="Source Sans Pro" panose="020B0503030403020204" pitchFamily="34" charset="0"/>
              </a:rPr>
              <a:t>11:00 a.m. - 4:00 p.m.</a:t>
            </a:r>
            <a:r>
              <a:rPr lang="en-US" sz="3600" dirty="0">
                <a:latin typeface="Source Sans Pro" panose="020B0503030403020204" pitchFamily="34" charset="0"/>
              </a:rPr>
              <a:t> immigration consultations for registrants</a:t>
            </a:r>
          </a:p>
          <a:p>
            <a:endParaRPr lang="en-US" sz="3600" dirty="0">
              <a:latin typeface="Source Sans Pro" panose="020B0503030403020204" pitchFamily="34" charset="0"/>
            </a:endParaRPr>
          </a:p>
          <a:p>
            <a:r>
              <a:rPr lang="en-US" sz="3600" dirty="0">
                <a:latin typeface="Source Sans Pro" panose="020B0503030403020204" pitchFamily="34" charset="0"/>
              </a:rPr>
              <a:t>If you are interested in speaking with an immigration attorney about your specific immigration case on the day of the event, please </a:t>
            </a:r>
            <a:r>
              <a:rPr lang="en-US" sz="3600" b="1" u="sng" dirty="0">
                <a:latin typeface="Source Sans Pro" panose="020B0503030403020204" pitchFamily="34" charset="0"/>
                <a:hlinkClick r:id="rId4" tooltip="https://innovation-law-lab.typeform.com/ecouoevent"/>
              </a:rPr>
              <a:t>complete the registration form</a:t>
            </a:r>
            <a:r>
              <a:rPr lang="en-US" sz="3600" dirty="0">
                <a:latin typeface="Source Sans Pro" panose="020B0503030403020204" pitchFamily="34" charset="0"/>
              </a:rPr>
              <a:t>. Consultations are on an as-needed basis and pending ECO enrollment and eligibility. Sign up for a FREE consultation and the virtual information session.</a:t>
            </a:r>
          </a:p>
          <a:p>
            <a:pPr marL="457200" indent="-457200">
              <a:lnSpc>
                <a:spcPct val="150000"/>
              </a:lnSpc>
              <a:buFont typeface="Arial"/>
              <a:buChar char="•"/>
            </a:pPr>
            <a:endParaRPr lang="en-US" sz="3200" dirty="0">
              <a:solidFill>
                <a:srgbClr val="000000"/>
              </a:solidFill>
              <a:latin typeface="Open Sans"/>
              <a:ea typeface="Open Sans"/>
              <a:cs typeface="Open Sans"/>
            </a:endParaRPr>
          </a:p>
        </p:txBody>
      </p:sp>
      <p:sp>
        <p:nvSpPr>
          <p:cNvPr id="5" name="TextBox 10">
            <a:extLst>
              <a:ext uri="{FF2B5EF4-FFF2-40B4-BE49-F238E27FC236}">
                <a16:creationId xmlns:a16="http://schemas.microsoft.com/office/drawing/2014/main" id="{A2760017-1E40-7325-8BEC-AE6647B37633}"/>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rPr>
              <a:t>Immigration Visa Support Pop-Up Event</a:t>
            </a:r>
          </a:p>
        </p:txBody>
      </p:sp>
    </p:spTree>
    <p:extLst>
      <p:ext uri="{BB962C8B-B14F-4D97-AF65-F5344CB8AC3E}">
        <p14:creationId xmlns:p14="http://schemas.microsoft.com/office/powerpoint/2010/main" val="266322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B1241-494A-BEB6-C823-B12622BA488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50C01E06-FD62-E8CE-B9AA-C59FE7357149}"/>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CCD70945-567C-20F6-9E3F-B531D61E5053}"/>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EC39D862-4BE5-A103-BE1D-E4B89BE548F8}"/>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C5999442-6293-A2D3-425C-91A7C53580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CEA62A9A-FB6E-8D99-AF9F-F4EC35416711}"/>
              </a:ext>
            </a:extLst>
          </p:cNvPr>
          <p:cNvSpPr txBox="1"/>
          <p:nvPr/>
        </p:nvSpPr>
        <p:spPr>
          <a:xfrm>
            <a:off x="669938" y="1888763"/>
            <a:ext cx="17266370" cy="769441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8645" lvl="1" indent="-294005">
              <a:buFont typeface="Arial,Sans-Serif"/>
              <a:buChar char="•"/>
            </a:pPr>
            <a:r>
              <a:rPr lang="en-US" sz="3600" b="1" dirty="0">
                <a:solidFill>
                  <a:srgbClr val="104735"/>
                </a:solidFill>
                <a:latin typeface="Source Sans Pro" panose="020B0503030403020204" pitchFamily="34" charset="0"/>
                <a:ea typeface="Open Sans"/>
                <a:cs typeface="Open Sans"/>
              </a:rPr>
              <a:t>Loaner laptops are available for official UO travel</a:t>
            </a:r>
            <a:r>
              <a:rPr lang="en-US" sz="3600" dirty="0">
                <a:solidFill>
                  <a:srgbClr val="104735"/>
                </a:solidFill>
                <a:latin typeface="Source Sans Pro" panose="020B0503030403020204" pitchFamily="34" charset="0"/>
                <a:ea typeface="Open Sans"/>
                <a:cs typeface="Open Sans"/>
              </a:rPr>
              <a:t> (not available for personal travel) depending on availability</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rPr>
              <a:t>Loaner laptops may be </a:t>
            </a:r>
            <a:r>
              <a:rPr lang="en-US" sz="3600" b="1" dirty="0">
                <a:solidFill>
                  <a:srgbClr val="104735"/>
                </a:solidFill>
                <a:latin typeface="Source Sans Pro" panose="020B0503030403020204" pitchFamily="34" charset="0"/>
                <a:ea typeface="Open Sans"/>
                <a:cs typeface="Open Sans"/>
              </a:rPr>
              <a:t>required for official UO travel to certain countries</a:t>
            </a:r>
            <a:r>
              <a:rPr lang="en-US" sz="3600" dirty="0">
                <a:solidFill>
                  <a:srgbClr val="104735"/>
                </a:solidFill>
                <a:latin typeface="Source Sans Pro" panose="020B0503030403020204" pitchFamily="34" charset="0"/>
                <a:ea typeface="Open Sans"/>
                <a:cs typeface="Open Sans"/>
              </a:rPr>
              <a:t> (incl. China, Hong Kong, and Iran)</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rPr>
              <a:t>Export Control Officer must take steps for any UO laptop which is carried to China, Hong Kong, Russia, and Venezuela (not personal laptops)</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rPr>
              <a:t>Contact </a:t>
            </a:r>
            <a:r>
              <a:rPr lang="en-US" sz="3600" dirty="0">
                <a:solidFill>
                  <a:srgbClr val="104735"/>
                </a:solidFill>
                <a:latin typeface="Source Sans Pro" panose="020B0503030403020204" pitchFamily="34" charset="0"/>
                <a:ea typeface="Open Sans"/>
                <a:cs typeface="Open Sans"/>
                <a:hlinkClick r:id="rId3">
                  <a:extLst>
                    <a:ext uri="{A12FA001-AC4F-418D-AE19-62706E023703}">
                      <ahyp:hlinkClr xmlns:ahyp="http://schemas.microsoft.com/office/drawing/2018/hyperlinkcolor" val="tx"/>
                    </a:ext>
                  </a:extLst>
                </a:hlinkClick>
              </a:rPr>
              <a:t>exportcontrols@uoregon.edu</a:t>
            </a:r>
            <a:r>
              <a:rPr lang="en-US" sz="3600" dirty="0">
                <a:solidFill>
                  <a:srgbClr val="104735"/>
                </a:solidFill>
                <a:latin typeface="Source Sans Pro" panose="020B0503030403020204" pitchFamily="34" charset="0"/>
                <a:ea typeface="Open Sans"/>
                <a:cs typeface="Open Sans"/>
              </a:rPr>
              <a:t> to inquire</a:t>
            </a:r>
          </a:p>
          <a:p>
            <a:pPr marL="588645" lvl="1" indent="-294005">
              <a:buFont typeface="Arial,Sans-Serif"/>
              <a:buChar char="•"/>
            </a:pPr>
            <a:endParaRPr lang="en-US" sz="3200" dirty="0">
              <a:solidFill>
                <a:srgbClr val="104735"/>
              </a:solidFill>
              <a:latin typeface="Open Sans"/>
              <a:ea typeface="Open Sans"/>
              <a:cs typeface="Open Sans"/>
            </a:endParaRPr>
          </a:p>
          <a:p>
            <a:pPr marL="588645" lvl="1" indent="-294005">
              <a:buFont typeface="Arial,Sans-Serif"/>
              <a:buChar char="•"/>
            </a:pPr>
            <a:endParaRPr lang="en-US" sz="3600" dirty="0">
              <a:solidFill>
                <a:srgbClr val="104735"/>
              </a:solidFill>
              <a:latin typeface="Open Sans"/>
              <a:ea typeface="Open Sans"/>
              <a:cs typeface="Open Sans"/>
            </a:endParaRPr>
          </a:p>
          <a:p>
            <a:pPr marL="588645" lvl="1" indent="-294005">
              <a:buFont typeface="Arial,Sans-Serif"/>
              <a:buChar char="•"/>
            </a:pPr>
            <a:endParaRPr lang="en-US" sz="3600" dirty="0">
              <a:solidFill>
                <a:srgbClr val="104735"/>
              </a:solidFill>
              <a:latin typeface="Open Sans"/>
              <a:ea typeface="Open Sans"/>
              <a:cs typeface="Open Sans"/>
            </a:endParaRPr>
          </a:p>
          <a:p>
            <a:pPr marL="588645" lvl="1" indent="-294005">
              <a:buFont typeface="Arial,Sans-Serif"/>
              <a:buChar char="•"/>
            </a:pPr>
            <a:endParaRPr lang="en-US" sz="3600" dirty="0">
              <a:solidFill>
                <a:srgbClr val="104735"/>
              </a:solidFill>
              <a:latin typeface="Open Sans"/>
              <a:ea typeface="Open Sans"/>
              <a:cs typeface="Open Sans"/>
            </a:endParaRPr>
          </a:p>
        </p:txBody>
      </p:sp>
      <p:sp>
        <p:nvSpPr>
          <p:cNvPr id="5" name="TextBox 10">
            <a:extLst>
              <a:ext uri="{FF2B5EF4-FFF2-40B4-BE49-F238E27FC236}">
                <a16:creationId xmlns:a16="http://schemas.microsoft.com/office/drawing/2014/main" id="{CA345DB0-60BB-A055-A024-5607A1A25EE3}"/>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Loaner Laptops</a:t>
            </a:r>
            <a:endParaRPr lang="en-US" sz="4400" dirty="0">
              <a:latin typeface="Source Sans Pro" panose="020B0503030403020204" pitchFamily="34" charset="0"/>
              <a:ea typeface="Open Sans"/>
              <a:cs typeface="Open Sans"/>
            </a:endParaRPr>
          </a:p>
        </p:txBody>
      </p:sp>
    </p:spTree>
    <p:extLst>
      <p:ext uri="{BB962C8B-B14F-4D97-AF65-F5344CB8AC3E}">
        <p14:creationId xmlns:p14="http://schemas.microsoft.com/office/powerpoint/2010/main" val="31157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ABCDD-183A-C014-28E2-640935BBA31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793C45F-557C-02FC-593C-956F2631B13A}"/>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066DB45C-189E-77D9-C075-4D61B67FFC97}"/>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DD8586F5-36DB-6866-7188-C8DE19412CC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FB1A06D2-83D7-CDC8-2FBA-D000C20C1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8EAAB45D-C760-0DAE-9CA7-4C7ADE7A5ECB}"/>
              </a:ext>
            </a:extLst>
          </p:cNvPr>
          <p:cNvSpPr txBox="1"/>
          <p:nvPr/>
        </p:nvSpPr>
        <p:spPr>
          <a:xfrm>
            <a:off x="669938" y="1941071"/>
            <a:ext cx="17266370" cy="60939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8645" lvl="1" indent="-294005">
              <a:buFont typeface="Arial,Sans-Serif"/>
              <a:buChar char="•"/>
            </a:pPr>
            <a:r>
              <a:rPr lang="en-US" sz="3600" b="1" dirty="0">
                <a:solidFill>
                  <a:srgbClr val="104735"/>
                </a:solidFill>
                <a:latin typeface="Source Sans Pro" panose="020B0503030403020204" pitchFamily="34" charset="0"/>
                <a:ea typeface="Open Sans"/>
                <a:cs typeface="Open Sans"/>
              </a:rPr>
              <a:t>Most student activity is exempt</a:t>
            </a:r>
            <a:r>
              <a:rPr lang="en-US" sz="3600" dirty="0">
                <a:solidFill>
                  <a:srgbClr val="104735"/>
                </a:solidFill>
                <a:latin typeface="Source Sans Pro" panose="020B0503030403020204" pitchFamily="34" charset="0"/>
                <a:ea typeface="Open Sans"/>
                <a:cs typeface="Open Sans"/>
              </a:rPr>
              <a:t> from export controls</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rPr>
              <a:t>Personal travel is not under UO Export Control jurisdiction</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sz="3600" b="1" dirty="0">
                <a:solidFill>
                  <a:srgbClr val="104735"/>
                </a:solidFill>
                <a:latin typeface="Source Sans Pro" panose="020B0503030403020204" pitchFamily="34" charset="0"/>
                <a:ea typeface="Open Sans"/>
                <a:cs typeface="Open Sans"/>
              </a:rPr>
              <a:t>Official UO travel</a:t>
            </a:r>
            <a:r>
              <a:rPr lang="en-US" sz="3600" dirty="0">
                <a:solidFill>
                  <a:srgbClr val="104735"/>
                </a:solidFill>
                <a:latin typeface="Source Sans Pro" panose="020B0503030403020204" pitchFamily="34" charset="0"/>
                <a:ea typeface="Open Sans"/>
                <a:cs typeface="Open Sans"/>
              </a:rPr>
              <a:t> must be logged in Concur </a:t>
            </a: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rPr>
              <a:t>Export Control Officer completes required reviews </a:t>
            </a: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rPr>
              <a:t>Compliance support is crucial for certain destinations; log travel in Concur and process is automatic</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rPr>
              <a:t>Travelers to Iran, Syria, or Cuba should contact </a:t>
            </a:r>
            <a:r>
              <a:rPr lang="en-US" sz="3600" dirty="0">
                <a:solidFill>
                  <a:srgbClr val="104735"/>
                </a:solidFill>
                <a:latin typeface="Source Sans Pro" panose="020B0503030403020204" pitchFamily="34" charset="0"/>
                <a:ea typeface="Open Sans"/>
                <a:cs typeface="Open Sans"/>
                <a:hlinkClick r:id="rId3">
                  <a:extLst>
                    <a:ext uri="{A12FA001-AC4F-418D-AE19-62706E023703}">
                      <ahyp:hlinkClr xmlns:ahyp="http://schemas.microsoft.com/office/drawing/2018/hyperlinkcolor" val="tx"/>
                    </a:ext>
                  </a:extLst>
                </a:hlinkClick>
              </a:rPr>
              <a:t>exportcontrols@uoregon.edu</a:t>
            </a:r>
            <a:r>
              <a:rPr lang="en-US" sz="3600" dirty="0">
                <a:solidFill>
                  <a:srgbClr val="104735"/>
                </a:solidFill>
                <a:latin typeface="Source Sans Pro" panose="020B0503030403020204" pitchFamily="34" charset="0"/>
                <a:ea typeface="Open Sans"/>
                <a:cs typeface="Open Sans"/>
              </a:rPr>
              <a:t> when they begin making travel plans</a:t>
            </a:r>
          </a:p>
        </p:txBody>
      </p:sp>
      <p:sp>
        <p:nvSpPr>
          <p:cNvPr id="5" name="TextBox 10">
            <a:extLst>
              <a:ext uri="{FF2B5EF4-FFF2-40B4-BE49-F238E27FC236}">
                <a16:creationId xmlns:a16="http://schemas.microsoft.com/office/drawing/2014/main" id="{D29FAD8D-62ED-724B-3046-2818373B25A9}"/>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Export Controls - Only for official UO travel</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8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BBA8-BF43-0255-BEB0-BF950B72ABE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34A21F0-E0DD-8118-89B0-C759B9422878}"/>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B0A60B37-EBCA-FE4D-93A3-847D8DDD5F82}"/>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965F6840-631B-78EE-C2E2-36D9BC59F794}"/>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74F72C9F-76FE-897E-2B39-155252C826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DA91D00E-6F2F-F125-A03A-9F2EEA594006}"/>
              </a:ext>
            </a:extLst>
          </p:cNvPr>
          <p:cNvSpPr txBox="1"/>
          <p:nvPr/>
        </p:nvSpPr>
        <p:spPr>
          <a:xfrm>
            <a:off x="669938" y="1888763"/>
            <a:ext cx="17266370" cy="658641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51840" lvl="1" indent="-457200">
              <a:buFont typeface="Arial"/>
              <a:buChar char="•"/>
            </a:pPr>
            <a:r>
              <a:rPr lang="en-US" sz="3600" b="1" dirty="0">
                <a:solidFill>
                  <a:srgbClr val="104735"/>
                </a:solidFill>
                <a:latin typeface="Source Sans Pro" panose="020B0503030403020204" pitchFamily="34" charset="0"/>
                <a:ea typeface="Open Sans"/>
                <a:cs typeface="Open Sans"/>
                <a:sym typeface="Source Sans Pro"/>
              </a:rPr>
              <a:t>Questions to ask and discuss with your graduate program:</a:t>
            </a:r>
            <a:endParaRPr lang="en-US" sz="3600" b="1" dirty="0">
              <a:solidFill>
                <a:srgbClr val="104735"/>
              </a:solidFill>
              <a:latin typeface="Source Sans Pro" panose="020B0503030403020204" pitchFamily="34" charset="0"/>
            </a:endParaRPr>
          </a:p>
          <a:p>
            <a:pPr marL="1209040" lvl="2" indent="-457200">
              <a:buFont typeface="Arial"/>
              <a:buChar char="•"/>
            </a:pPr>
            <a:r>
              <a:rPr lang="en-US" sz="3600" dirty="0">
                <a:solidFill>
                  <a:srgbClr val="104735"/>
                </a:solidFill>
                <a:latin typeface="Source Sans Pro" panose="020B0503030403020204" pitchFamily="34" charset="0"/>
                <a:ea typeface="Open Sans"/>
                <a:cs typeface="Open Sans"/>
              </a:rPr>
              <a:t>Will you be working as a GE while outside the US?</a:t>
            </a:r>
          </a:p>
          <a:p>
            <a:pPr marL="1209040" lvl="2" indent="-457200">
              <a:buFont typeface="Arial"/>
              <a:buChar char="•"/>
            </a:pPr>
            <a:r>
              <a:rPr lang="en-US" sz="3600" dirty="0">
                <a:solidFill>
                  <a:srgbClr val="104735"/>
                </a:solidFill>
                <a:latin typeface="Source Sans Pro" panose="020B0503030403020204" pitchFamily="34" charset="0"/>
                <a:ea typeface="Open Sans"/>
                <a:cs typeface="Open Sans"/>
              </a:rPr>
              <a:t>Will you be required to register?</a:t>
            </a:r>
          </a:p>
          <a:p>
            <a:pPr marL="1209040" lvl="2" indent="-457200">
              <a:buFont typeface="Arial"/>
              <a:buChar char="•"/>
            </a:pPr>
            <a:r>
              <a:rPr lang="en-US" sz="3600" dirty="0">
                <a:solidFill>
                  <a:srgbClr val="104735"/>
                </a:solidFill>
                <a:latin typeface="Source Sans Pro" panose="020B0503030403020204" pitchFamily="34" charset="0"/>
                <a:ea typeface="Open Sans"/>
                <a:cs typeface="Open Sans"/>
              </a:rPr>
              <a:t>Will you continue to remain outside the US for longer than summer term?</a:t>
            </a:r>
          </a:p>
          <a:p>
            <a:pPr marL="588645" lvl="1" indent="-294005">
              <a:buFont typeface="Arial"/>
              <a:buChar char="•"/>
            </a:pPr>
            <a:endParaRPr lang="en-US" sz="3600" dirty="0">
              <a:solidFill>
                <a:srgbClr val="104735"/>
              </a:solidFill>
              <a:latin typeface="Source Sans Pro" panose="020B0503030403020204" pitchFamily="34" charset="0"/>
              <a:ea typeface="Open Sans"/>
              <a:cs typeface="Open Sans"/>
            </a:endParaRPr>
          </a:p>
          <a:p>
            <a:pPr marL="751840" lvl="1" indent="-457200">
              <a:buFont typeface="Arial"/>
              <a:buChar char="•"/>
            </a:pPr>
            <a:r>
              <a:rPr lang="en-US" sz="3600" dirty="0">
                <a:solidFill>
                  <a:srgbClr val="104735"/>
                </a:solidFill>
                <a:latin typeface="Source Sans Pro" panose="020B0503030403020204" pitchFamily="34" charset="0"/>
                <a:ea typeface="Open Sans"/>
                <a:cs typeface="Open Sans"/>
              </a:rPr>
              <a:t>If you will </a:t>
            </a:r>
            <a:r>
              <a:rPr lang="en-US" sz="3600" b="1" dirty="0">
                <a:solidFill>
                  <a:srgbClr val="104735"/>
                </a:solidFill>
                <a:latin typeface="Source Sans Pro" panose="020B0503030403020204" pitchFamily="34" charset="0"/>
                <a:ea typeface="Open Sans"/>
                <a:cs typeface="Open Sans"/>
              </a:rPr>
              <a:t>work as a GE while outside the US:</a:t>
            </a:r>
          </a:p>
          <a:p>
            <a:pPr marL="1209040" lvl="2" indent="-457200">
              <a:buFont typeface="Arial"/>
              <a:buChar char="•"/>
            </a:pPr>
            <a:r>
              <a:rPr lang="en-US" sz="3600" dirty="0">
                <a:solidFill>
                  <a:srgbClr val="104735"/>
                </a:solidFill>
                <a:latin typeface="Source Sans Pro" panose="020B0503030403020204" pitchFamily="34" charset="0"/>
                <a:ea typeface="Open Sans"/>
                <a:cs typeface="Open Sans"/>
              </a:rPr>
              <a:t>You cannot work for more than </a:t>
            </a:r>
            <a:r>
              <a:rPr lang="en-US" sz="3600" b="1" dirty="0">
                <a:solidFill>
                  <a:srgbClr val="104735"/>
                </a:solidFill>
                <a:latin typeface="Source Sans Pro" panose="020B0503030403020204" pitchFamily="34" charset="0"/>
                <a:ea typeface="Open Sans"/>
                <a:cs typeface="Open Sans"/>
              </a:rPr>
              <a:t>90 days</a:t>
            </a:r>
            <a:r>
              <a:rPr lang="en-US" sz="3600" dirty="0">
                <a:solidFill>
                  <a:srgbClr val="104735"/>
                </a:solidFill>
                <a:latin typeface="Source Sans Pro" panose="020B0503030403020204" pitchFamily="34" charset="0"/>
                <a:ea typeface="Open Sans"/>
                <a:cs typeface="Open Sans"/>
              </a:rPr>
              <a:t> without prior approval. </a:t>
            </a:r>
          </a:p>
          <a:p>
            <a:pPr marL="1209040" lvl="2" indent="-457200">
              <a:buFont typeface="Arial"/>
              <a:buChar char="•"/>
            </a:pPr>
            <a:r>
              <a:rPr lang="en-US" sz="3600" dirty="0">
                <a:solidFill>
                  <a:srgbClr val="104735"/>
                </a:solidFill>
                <a:latin typeface="Source Sans Pro" panose="020B0503030403020204" pitchFamily="34" charset="0"/>
                <a:ea typeface="Open Sans"/>
                <a:cs typeface="Open Sans"/>
              </a:rPr>
              <a:t>Prior approval must come from your graduate department -</a:t>
            </a:r>
          </a:p>
          <a:p>
            <a:pPr marL="1666240" lvl="3" indent="-457200">
              <a:buFont typeface="Arial"/>
              <a:buChar char="•"/>
            </a:pPr>
            <a:r>
              <a:rPr lang="en-US" sz="3600" dirty="0">
                <a:solidFill>
                  <a:srgbClr val="104735"/>
                </a:solidFill>
                <a:latin typeface="Source Sans Pro" panose="020B0503030403020204" pitchFamily="34" charset="0"/>
                <a:ea typeface="Open Sans"/>
                <a:cs typeface="Open Sans"/>
                <a:hlinkClick r:id="rId3">
                  <a:extLst>
                    <a:ext uri="{A12FA001-AC4F-418D-AE19-62706E023703}">
                      <ahyp:hlinkClr xmlns:ahyp="http://schemas.microsoft.com/office/drawing/2018/hyperlinkcolor" val="tx"/>
                    </a:ext>
                  </a:extLst>
                </a:hlinkClick>
              </a:rPr>
              <a:t>Employee Working Outside Oregon</a:t>
            </a:r>
            <a:br>
              <a:rPr lang="en-US" sz="3200" dirty="0">
                <a:solidFill>
                  <a:srgbClr val="104735"/>
                </a:solidFill>
                <a:latin typeface="Open Sans"/>
                <a:ea typeface="Open Sans"/>
                <a:cs typeface="Open Sans"/>
              </a:rPr>
            </a:br>
            <a:endParaRPr lang="en-US" sz="3200" dirty="0">
              <a:solidFill>
                <a:srgbClr val="104735"/>
              </a:solidFill>
              <a:latin typeface="Aptos"/>
              <a:ea typeface="Open Sans"/>
              <a:cs typeface="Open Sans"/>
            </a:endParaRPr>
          </a:p>
          <a:p>
            <a:pPr marL="588645" lvl="1" indent="-294005">
              <a:buFont typeface="Arial"/>
              <a:buChar char="•"/>
            </a:pPr>
            <a:endParaRPr lang="en-US" sz="3200" dirty="0">
              <a:solidFill>
                <a:srgbClr val="104735"/>
              </a:solidFill>
              <a:latin typeface="Open Sans"/>
              <a:ea typeface="Open Sans"/>
              <a:cs typeface="Open Sans"/>
            </a:endParaRPr>
          </a:p>
          <a:p>
            <a:pPr marL="1045845" lvl="2" indent="-294005">
              <a:buFont typeface="Arial,Sans-Serif"/>
              <a:buChar char="•"/>
            </a:pPr>
            <a:endParaRPr lang="en-US" sz="4000" dirty="0">
              <a:solidFill>
                <a:srgbClr val="104735"/>
              </a:solidFill>
              <a:latin typeface="Open Sans"/>
              <a:ea typeface="Open Sans"/>
              <a:cs typeface="Open Sans"/>
              <a:sym typeface="Source Sans Pro"/>
            </a:endParaRPr>
          </a:p>
        </p:txBody>
      </p:sp>
      <p:sp>
        <p:nvSpPr>
          <p:cNvPr id="5" name="TextBox 10">
            <a:extLst>
              <a:ext uri="{FF2B5EF4-FFF2-40B4-BE49-F238E27FC236}">
                <a16:creationId xmlns:a16="http://schemas.microsoft.com/office/drawing/2014/main" id="{893BB386-E1E4-DCDC-12B2-3A1D1B07F654}"/>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Graduate Summer Research Outside the US</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476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AE4E2-1B82-D40F-CA23-66945347CC4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A5D806F-6FF2-9F4A-0E5D-6C7FF0B29D20}"/>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5BC3F5A3-4156-B3D7-5D35-ADDEDCCA5F83}"/>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B725CF29-FA9D-092B-843F-A166C35B7066}"/>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36B99D23-9340-0913-980C-5AD93D34E0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FAEC8C7A-C1C8-B389-5E19-C20E20AAA47A}"/>
              </a:ext>
            </a:extLst>
          </p:cNvPr>
          <p:cNvSpPr txBox="1"/>
          <p:nvPr/>
        </p:nvSpPr>
        <p:spPr>
          <a:xfrm>
            <a:off x="669938" y="1888763"/>
            <a:ext cx="17266370" cy="775596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latin typeface="Source Sans Pro" panose="020B0503030403020204" pitchFamily="34" charset="0"/>
              </a:rPr>
              <a:t>Your </a:t>
            </a:r>
            <a:r>
              <a:rPr lang="en-US" sz="3600" b="1" dirty="0">
                <a:latin typeface="Source Sans Pro" panose="020B0503030403020204" pitchFamily="34" charset="0"/>
              </a:rPr>
              <a:t>F-1 or J-1 visa status is tied to your final term of enrollment</a:t>
            </a:r>
            <a:r>
              <a:rPr lang="en-US" sz="3600" dirty="0">
                <a:latin typeface="Source Sans Pro" panose="020B0503030403020204" pitchFamily="34" charset="0"/>
              </a:rPr>
              <a:t>, not a summer thesis or dissertation defense date.</a:t>
            </a:r>
            <a:endParaRPr lang="en-US" sz="3600" b="1" dirty="0">
              <a:latin typeface="Source Sans Pro" panose="020B0503030403020204" pitchFamily="34" charset="0"/>
            </a:endParaRPr>
          </a:p>
          <a:p>
            <a:pPr marL="571500" indent="-571500">
              <a:buFont typeface="Arial" panose="020B0604020202020204" pitchFamily="34" charset="0"/>
              <a:buChar char="•"/>
            </a:pPr>
            <a:endParaRPr lang="en-US" sz="3600" dirty="0">
              <a:latin typeface="Source Sans Pro" panose="020B0503030403020204" pitchFamily="34" charset="0"/>
            </a:endParaRPr>
          </a:p>
          <a:p>
            <a:pPr marL="571500" indent="-571500">
              <a:buFont typeface="Arial" panose="020B0604020202020204" pitchFamily="34" charset="0"/>
              <a:buChar char="•"/>
            </a:pPr>
            <a:r>
              <a:rPr lang="en-US" sz="3600" dirty="0">
                <a:latin typeface="Source Sans Pro" panose="020B0503030403020204" pitchFamily="34" charset="0"/>
              </a:rPr>
              <a:t>If you are </a:t>
            </a:r>
            <a:r>
              <a:rPr lang="en-US" sz="3600" b="1" dirty="0">
                <a:latin typeface="Source Sans Pro" panose="020B0503030403020204" pitchFamily="34" charset="0"/>
              </a:rPr>
              <a:t>defending summer term but will not be enrolled in summer credits</a:t>
            </a:r>
            <a:r>
              <a:rPr lang="en-US" sz="3600" dirty="0">
                <a:latin typeface="Source Sans Pro" panose="020B0503030403020204" pitchFamily="34" charset="0"/>
              </a:rPr>
              <a:t>, your F-1 or J-1 visa status will end spring term. </a:t>
            </a:r>
          </a:p>
          <a:p>
            <a:pPr marL="571500" indent="-571500">
              <a:buFont typeface="Arial" panose="020B0604020202020204" pitchFamily="34" charset="0"/>
              <a:buChar char="•"/>
            </a:pPr>
            <a:endParaRPr lang="en-US" sz="3600" dirty="0">
              <a:latin typeface="Source Sans Pro" panose="020B0503030403020204" pitchFamily="34" charset="0"/>
            </a:endParaRPr>
          </a:p>
          <a:p>
            <a:pPr marL="571500" indent="-571500">
              <a:buFont typeface="Arial" panose="020B0604020202020204" pitchFamily="34" charset="0"/>
              <a:buChar char="•"/>
            </a:pPr>
            <a:r>
              <a:rPr lang="en-US" sz="3600" b="1" dirty="0">
                <a:latin typeface="Source Sans Pro" panose="020B0503030403020204" pitchFamily="34" charset="0"/>
              </a:rPr>
              <a:t>On-campus employment authorization ends </a:t>
            </a:r>
            <a:r>
              <a:rPr lang="en-US" sz="3600" dirty="0">
                <a:latin typeface="Source Sans Pro" panose="020B0503030403020204" pitchFamily="34" charset="0"/>
              </a:rPr>
              <a:t>with your final term of enrollment</a:t>
            </a:r>
          </a:p>
          <a:p>
            <a:pPr marL="571500" indent="-571500">
              <a:buFont typeface="Arial" panose="020B0604020202020204" pitchFamily="34" charset="0"/>
              <a:buChar char="•"/>
            </a:pPr>
            <a:endParaRPr lang="en-US" sz="3600" dirty="0">
              <a:latin typeface="Source Sans Pro" panose="020B0503030403020204" pitchFamily="34" charset="0"/>
            </a:endParaRPr>
          </a:p>
          <a:p>
            <a:pPr marL="571500" indent="-571500">
              <a:buFont typeface="Arial" panose="020B0604020202020204" pitchFamily="34" charset="0"/>
              <a:buChar char="•"/>
            </a:pPr>
            <a:r>
              <a:rPr lang="en-US" sz="3600" dirty="0">
                <a:latin typeface="Source Sans Pro" panose="020B0503030403020204" pitchFamily="34" charset="0"/>
              </a:rPr>
              <a:t>You can still defend in the summer, but you must </a:t>
            </a:r>
            <a:r>
              <a:rPr lang="en-US" sz="3600" b="1" dirty="0">
                <a:latin typeface="Source Sans Pro" panose="020B0503030403020204" pitchFamily="34" charset="0"/>
              </a:rPr>
              <a:t>meet with an ISSS advisor to plan out your options</a:t>
            </a:r>
            <a:r>
              <a:rPr lang="en-US" sz="3600" dirty="0">
                <a:latin typeface="Source Sans Pro" panose="020B0503030403020204" pitchFamily="34" charset="0"/>
              </a:rPr>
              <a:t> including:</a:t>
            </a:r>
          </a:p>
          <a:p>
            <a:pPr marL="1028700" lvl="1" indent="-571500">
              <a:buFont typeface="Arial" panose="020B0604020202020204" pitchFamily="34" charset="0"/>
              <a:buChar char="•"/>
            </a:pPr>
            <a:r>
              <a:rPr lang="en-US" sz="3600" dirty="0">
                <a:latin typeface="Source Sans Pro" panose="020B0503030403020204" pitchFamily="34" charset="0"/>
              </a:rPr>
              <a:t>When to apply for OPT (F-1) or Academic Training (J-1)</a:t>
            </a:r>
          </a:p>
          <a:p>
            <a:pPr marL="1028700" lvl="1" indent="-571500">
              <a:buFont typeface="Arial" panose="020B0604020202020204" pitchFamily="34" charset="0"/>
              <a:buChar char="•"/>
            </a:pPr>
            <a:r>
              <a:rPr lang="en-US" sz="3600" dirty="0">
                <a:latin typeface="Source Sans Pro" panose="020B0503030403020204" pitchFamily="34" charset="0"/>
              </a:rPr>
              <a:t>Whether spring or summer term is considered your ‘final term’</a:t>
            </a:r>
          </a:p>
          <a:p>
            <a:pPr marL="1028700" lvl="1" indent="-571500">
              <a:buFont typeface="Arial" panose="020B0604020202020204" pitchFamily="34" charset="0"/>
              <a:buChar char="•"/>
            </a:pPr>
            <a:endParaRPr lang="en-US" sz="3600" dirty="0">
              <a:latin typeface="Source Sans Pro" panose="020B0503030403020204" pitchFamily="34" charset="0"/>
            </a:endParaRPr>
          </a:p>
          <a:p>
            <a:pPr lvl="1"/>
            <a:endParaRPr lang="en-US" sz="3600" dirty="0">
              <a:latin typeface="Source Sans Pro" panose="020B0503030403020204" pitchFamily="34" charset="0"/>
            </a:endParaRPr>
          </a:p>
        </p:txBody>
      </p:sp>
      <p:sp>
        <p:nvSpPr>
          <p:cNvPr id="5" name="TextBox 10">
            <a:extLst>
              <a:ext uri="{FF2B5EF4-FFF2-40B4-BE49-F238E27FC236}">
                <a16:creationId xmlns:a16="http://schemas.microsoft.com/office/drawing/2014/main" id="{5C285D95-7247-1416-7F25-121C087A5D78}"/>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Graduate Students Defending Summer Term</a:t>
            </a:r>
            <a:endParaRPr lang="en-US" sz="4400" dirty="0">
              <a:latin typeface="Source Sans Pro" panose="020B0503030403020204" pitchFamily="34" charset="0"/>
              <a:ea typeface="Open Sans"/>
              <a:cs typeface="Open Sans"/>
            </a:endParaRPr>
          </a:p>
        </p:txBody>
      </p:sp>
    </p:spTree>
    <p:extLst>
      <p:ext uri="{BB962C8B-B14F-4D97-AF65-F5344CB8AC3E}">
        <p14:creationId xmlns:p14="http://schemas.microsoft.com/office/powerpoint/2010/main" val="30027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49C2-B561-9F18-161D-7FEB4A8EE27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8A22B1B-E70C-84B0-27CB-D155BC1B87F0}"/>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FA2EF69A-9B9A-6C69-F56E-2234643E9BD4}"/>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E5031D33-5451-9BA4-B9E2-11CF2A15252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C6CEAA25-6D41-DE9C-78A0-B0968716E7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27539FA3-9F14-6CDF-999D-1F271DCFDFA6}"/>
              </a:ext>
            </a:extLst>
          </p:cNvPr>
          <p:cNvSpPr txBox="1"/>
          <p:nvPr/>
        </p:nvSpPr>
        <p:spPr>
          <a:xfrm>
            <a:off x="669938" y="1888763"/>
            <a:ext cx="17266370" cy="38779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4640" lvl="1"/>
            <a:r>
              <a:rPr lang="en-US" sz="3600" b="1" dirty="0">
                <a:solidFill>
                  <a:srgbClr val="104735"/>
                </a:solidFill>
                <a:latin typeface="Source Sans Pro" panose="020B0503030403020204" pitchFamily="34" charset="0"/>
                <a:ea typeface="Open Sans"/>
                <a:cs typeface="Open Sans"/>
                <a:sym typeface="Source Sans Pro"/>
              </a:rPr>
              <a:t>If you are going on a GEO study abroad program:</a:t>
            </a:r>
          </a:p>
          <a:p>
            <a:pPr marL="294640" lvl="1"/>
            <a:endParaRPr lang="en-US" sz="3600" b="1" dirty="0">
              <a:solidFill>
                <a:srgbClr val="104735"/>
              </a:solidFill>
              <a:latin typeface="Source Sans Pro" panose="020B0503030403020204" pitchFamily="34" charset="0"/>
              <a:ea typeface="Open Sans"/>
              <a:cs typeface="Open Sans"/>
            </a:endParaRPr>
          </a:p>
          <a:p>
            <a:pPr marL="1266190" lvl="2" indent="-514350">
              <a:buFont typeface="+mj-lt"/>
              <a:buAutoNum type="arabicPeriod"/>
            </a:pPr>
            <a:r>
              <a:rPr lang="en-US" sz="3600" dirty="0">
                <a:solidFill>
                  <a:srgbClr val="104735"/>
                </a:solidFill>
                <a:latin typeface="Source Sans Pro" panose="020B0503030403020204" pitchFamily="34" charset="0"/>
                <a:ea typeface="Open Sans"/>
                <a:cs typeface="Open Sans"/>
                <a:sym typeface="Source Sans Pro"/>
              </a:rPr>
              <a:t>Submit a </a:t>
            </a:r>
            <a:r>
              <a:rPr lang="en-US" sz="3600" b="1" dirty="0">
                <a:solidFill>
                  <a:srgbClr val="104735"/>
                </a:solidFill>
                <a:latin typeface="Source Sans Pro" panose="020B0503030403020204" pitchFamily="34" charset="0"/>
                <a:ea typeface="Open Sans"/>
                <a:cs typeface="Open Sans"/>
                <a:sym typeface="Source Sans Pro"/>
              </a:rPr>
              <a:t>Temporary Leave from U.S. e-form</a:t>
            </a:r>
            <a:r>
              <a:rPr lang="en-US" sz="3600" dirty="0">
                <a:solidFill>
                  <a:srgbClr val="104735"/>
                </a:solidFill>
                <a:latin typeface="Source Sans Pro" panose="020B0503030403020204" pitchFamily="34" charset="0"/>
                <a:ea typeface="Open Sans"/>
                <a:cs typeface="Open Sans"/>
                <a:sym typeface="Source Sans Pro"/>
              </a:rPr>
              <a:t> at </a:t>
            </a:r>
            <a:r>
              <a:rPr lang="en-US" sz="3600" dirty="0">
                <a:solidFill>
                  <a:srgbClr val="104735"/>
                </a:solidFill>
                <a:latin typeface="Source Sans Pro" panose="020B0503030403020204" pitchFamily="34" charset="0"/>
                <a:ea typeface="Open Sans"/>
                <a:cs typeface="Open Sans"/>
                <a:sym typeface="Source Sans Pro"/>
                <a:hlinkClick r:id="rId3"/>
              </a:rPr>
              <a:t>iconnect.uoregon.edu </a:t>
            </a:r>
            <a:r>
              <a:rPr lang="en-US" sz="3600" dirty="0">
                <a:solidFill>
                  <a:srgbClr val="104735"/>
                </a:solidFill>
                <a:latin typeface="Source Sans Pro" panose="020B0503030403020204" pitchFamily="34" charset="0"/>
                <a:ea typeface="Open Sans"/>
                <a:cs typeface="Open Sans"/>
                <a:sym typeface="Source Sans Pro"/>
              </a:rPr>
              <a:t>(under F-1 Student Services) for the term/s you will be outside the U.S. </a:t>
            </a:r>
            <a:br>
              <a:rPr lang="en-US" sz="3600" dirty="0">
                <a:solidFill>
                  <a:srgbClr val="104735"/>
                </a:solidFill>
                <a:latin typeface="Source Sans Pro" panose="020B0503030403020204" pitchFamily="34" charset="0"/>
                <a:ea typeface="Open Sans"/>
                <a:cs typeface="Open Sans"/>
                <a:sym typeface="Source Sans Pro"/>
              </a:rPr>
            </a:br>
            <a:endParaRPr lang="en-US" sz="3600" dirty="0">
              <a:solidFill>
                <a:srgbClr val="104735"/>
              </a:solidFill>
              <a:latin typeface="Source Sans Pro" panose="020B0503030403020204" pitchFamily="34" charset="0"/>
              <a:ea typeface="Open Sans"/>
              <a:cs typeface="Open Sans"/>
              <a:sym typeface="Source Sans Pro"/>
            </a:endParaRPr>
          </a:p>
          <a:p>
            <a:pPr marL="1266190" lvl="2" indent="-514350">
              <a:buFont typeface="+mj-lt"/>
              <a:buAutoNum type="arabicPeriod"/>
            </a:pPr>
            <a:r>
              <a:rPr lang="en-US" sz="3600" b="1" dirty="0">
                <a:solidFill>
                  <a:srgbClr val="104735"/>
                </a:solidFill>
                <a:latin typeface="Source Sans Pro" panose="020B0503030403020204" pitchFamily="34" charset="0"/>
                <a:ea typeface="Open Sans"/>
                <a:cs typeface="Open Sans"/>
                <a:sym typeface="Source Sans Pro"/>
              </a:rPr>
              <a:t>Meet with an ISSS advisor </a:t>
            </a:r>
            <a:r>
              <a:rPr lang="en-US" sz="3600" dirty="0">
                <a:solidFill>
                  <a:srgbClr val="104735"/>
                </a:solidFill>
                <a:latin typeface="Source Sans Pro" panose="020B0503030403020204" pitchFamily="34" charset="0"/>
                <a:ea typeface="Open Sans"/>
                <a:cs typeface="Open Sans"/>
                <a:sym typeface="Source Sans Pro"/>
              </a:rPr>
              <a:t>to make sure you have the required documents for re-entry to the US after your study abroad program</a:t>
            </a:r>
            <a:endParaRPr lang="en-US" sz="3600" dirty="0">
              <a:solidFill>
                <a:srgbClr val="104735"/>
              </a:solidFill>
              <a:latin typeface="Source Sans Pro" panose="020B0503030403020204" pitchFamily="34" charset="0"/>
              <a:ea typeface="Open Sans"/>
              <a:cs typeface="Open Sans"/>
            </a:endParaRPr>
          </a:p>
        </p:txBody>
      </p:sp>
      <p:sp>
        <p:nvSpPr>
          <p:cNvPr id="5" name="TextBox 10">
            <a:extLst>
              <a:ext uri="{FF2B5EF4-FFF2-40B4-BE49-F238E27FC236}">
                <a16:creationId xmlns:a16="http://schemas.microsoft.com/office/drawing/2014/main" id="{443E276F-527E-714D-0C68-02E959613029}"/>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Study Abroad Outside the US</a:t>
            </a:r>
            <a:endParaRPr lang="en-US" sz="4400" dirty="0">
              <a:latin typeface="Source Sans Pro" panose="020B0503030403020204" pitchFamily="34" charset="0"/>
              <a:ea typeface="Open Sans"/>
              <a:cs typeface="Open Sans"/>
            </a:endParaRPr>
          </a:p>
        </p:txBody>
      </p:sp>
    </p:spTree>
    <p:extLst>
      <p:ext uri="{BB962C8B-B14F-4D97-AF65-F5344CB8AC3E}">
        <p14:creationId xmlns:p14="http://schemas.microsoft.com/office/powerpoint/2010/main" val="150808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603D86-E78A-4685-9156-CA7CDD36F53B}"/>
              </a:ext>
            </a:extLst>
          </p:cNvPr>
          <p:cNvSpPr>
            <a:spLocks noGrp="1"/>
          </p:cNvSpPr>
          <p:nvPr>
            <p:ph sz="half" idx="2"/>
          </p:nvPr>
        </p:nvSpPr>
        <p:spPr>
          <a:xfrm>
            <a:off x="787400" y="2825960"/>
            <a:ext cx="8204199" cy="6913352"/>
          </a:xfrm>
        </p:spPr>
        <p:txBody>
          <a:bodyPr>
            <a:normAutofit/>
          </a:bodyPr>
          <a:lstStyle/>
          <a:p>
            <a:pPr marL="588645" lvl="1" indent="-294005">
              <a:buFont typeface="Arial,Sans-Serif"/>
              <a:buChar char="•"/>
            </a:pPr>
            <a:r>
              <a:rPr lang="en-US" dirty="0">
                <a:solidFill>
                  <a:srgbClr val="104735"/>
                </a:solidFill>
                <a:latin typeface="Source Sans Pro" panose="020B0503030403020204" pitchFamily="34" charset="0"/>
                <a:ea typeface="Open Sans"/>
                <a:cs typeface="Open Sans"/>
                <a:sym typeface="Source Sans Pro"/>
              </a:rPr>
              <a:t>International travel</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sym typeface="Source Sans Pro"/>
              </a:rPr>
              <a:t>Domestic travel</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OPT travel</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Travel for pending ‘green card’</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Visa revocations + renewals</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Loaner laptops &amp; export controls</a:t>
            </a:r>
            <a:endParaRPr lang="en-US" b="1"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Graduate research outside the US</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Study Abroad students</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Re-entry to the US</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Engaging with CBP at border</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USCIS registration requirement</a:t>
            </a:r>
            <a:endParaRPr lang="en-US" b="1" dirty="0">
              <a:solidFill>
                <a:srgbClr val="104735"/>
              </a:solidFill>
              <a:latin typeface="Source Sans Pro" panose="020B0503030403020204" pitchFamily="34" charset="0"/>
              <a:ea typeface="Open Sans"/>
              <a:cs typeface="Open Sans"/>
            </a:endParaRPr>
          </a:p>
          <a:p>
            <a:endParaRPr lang="en-US" dirty="0"/>
          </a:p>
        </p:txBody>
      </p:sp>
      <p:sp>
        <p:nvSpPr>
          <p:cNvPr id="6" name="Content Placeholder 5">
            <a:extLst>
              <a:ext uri="{FF2B5EF4-FFF2-40B4-BE49-F238E27FC236}">
                <a16:creationId xmlns:a16="http://schemas.microsoft.com/office/drawing/2014/main" id="{1F53FC58-DB28-BDFC-C493-7C08764239CF}"/>
              </a:ext>
            </a:extLst>
          </p:cNvPr>
          <p:cNvSpPr>
            <a:spLocks noGrp="1"/>
          </p:cNvSpPr>
          <p:nvPr>
            <p:ph sz="quarter" idx="4"/>
          </p:nvPr>
        </p:nvSpPr>
        <p:spPr>
          <a:xfrm>
            <a:off x="9144000" y="2825960"/>
            <a:ext cx="8636000" cy="5526882"/>
          </a:xfrm>
        </p:spPr>
        <p:txBody>
          <a:bodyPr>
            <a:noAutofit/>
          </a:bodyPr>
          <a:lstStyle/>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Real ID</a:t>
            </a:r>
            <a:endParaRPr lang="en-US" b="1"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Interactions with law enforcement</a:t>
            </a:r>
            <a:endParaRPr lang="en-US" b="1"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Scams</a:t>
            </a:r>
            <a:endParaRPr lang="en-US" b="1"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Maintaining legal status</a:t>
            </a:r>
            <a:endParaRPr lang="en-US" b="1"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Address requirement</a:t>
            </a:r>
            <a:endParaRPr lang="en-US" b="1"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Supplemental summer funding</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Summer CPT</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I-20 extensions</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Transferring to another institution</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Graduate Students Defending Summer</a:t>
            </a:r>
          </a:p>
          <a:p>
            <a:pPr marL="588645" lvl="1" indent="-294005">
              <a:buFont typeface="Arial,Sans-Serif"/>
              <a:buChar char="•"/>
            </a:pPr>
            <a:r>
              <a:rPr lang="en-US" dirty="0">
                <a:solidFill>
                  <a:srgbClr val="104735"/>
                </a:solidFill>
                <a:latin typeface="Source Sans Pro" panose="020B0503030403020204" pitchFamily="34" charset="0"/>
                <a:ea typeface="Open Sans"/>
                <a:cs typeface="Open Sans"/>
              </a:rPr>
              <a:t>Legal resources</a:t>
            </a:r>
          </a:p>
        </p:txBody>
      </p:sp>
      <p:sp>
        <p:nvSpPr>
          <p:cNvPr id="7" name="Freeform 8">
            <a:extLst>
              <a:ext uri="{FF2B5EF4-FFF2-40B4-BE49-F238E27FC236}">
                <a16:creationId xmlns:a16="http://schemas.microsoft.com/office/drawing/2014/main" id="{C4CFCC2E-6B0D-4F58-B988-7BC0BB5E1F93}"/>
              </a:ext>
            </a:extLst>
          </p:cNvPr>
          <p:cNvSpPr>
            <a:spLocks noGrp="1"/>
          </p:cNvSpPr>
          <p:nvPr>
            <p:ph type="title"/>
          </p:nvPr>
        </p:nvSpPr>
        <p:spPr>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r>
              <a:rPr lang="en-US">
                <a:solidFill>
                  <a:schemeClr val="bg1"/>
                </a:solidFill>
              </a:rPr>
              <a:t>Agenda</a:t>
            </a:r>
            <a:endParaRPr lang="en-US" dirty="0">
              <a:solidFill>
                <a:schemeClr val="bg1"/>
              </a:solidFill>
            </a:endParaRPr>
          </a:p>
        </p:txBody>
      </p:sp>
    </p:spTree>
    <p:extLst>
      <p:ext uri="{BB962C8B-B14F-4D97-AF65-F5344CB8AC3E}">
        <p14:creationId xmlns:p14="http://schemas.microsoft.com/office/powerpoint/2010/main" val="99080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995C2-3603-88EE-68C6-5DA3EF73B21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C2E81D8-7EA2-EDE1-DFAD-06EA7AD38833}"/>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954B627D-956D-267F-21D6-C4B3CF9A2258}"/>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2E3A5A77-0D4C-525D-B6D3-AC356EA6CA7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CD979760-BA0E-13C0-6F7B-429A564661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76148BAA-4401-CB97-3114-D19E2FC358C1}"/>
              </a:ext>
            </a:extLst>
          </p:cNvPr>
          <p:cNvSpPr txBox="1"/>
          <p:nvPr/>
        </p:nvSpPr>
        <p:spPr>
          <a:xfrm>
            <a:off x="669938" y="1888763"/>
            <a:ext cx="17266370" cy="714041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104735"/>
                </a:solidFill>
                <a:latin typeface="Source Sans Pro" panose="020B0503030403020204" pitchFamily="34" charset="0"/>
                <a:ea typeface="Open Sans"/>
                <a:cs typeface="Open Sans"/>
                <a:sym typeface="Arimo Bold"/>
              </a:rPr>
              <a:t>Engaging with Customs &amp; Border Protection (CBP)</a:t>
            </a:r>
          </a:p>
          <a:p>
            <a:pPr marL="457200" indent="-457200">
              <a:buFont typeface="Arial" panose="020B0604020202020204" pitchFamily="34" charset="0"/>
              <a:buChar char="•"/>
            </a:pPr>
            <a:r>
              <a:rPr lang="en-US" sz="3600" b="0" i="0" dirty="0">
                <a:solidFill>
                  <a:srgbClr val="104735"/>
                </a:solidFill>
                <a:effectLst/>
                <a:latin typeface="Source Sans Pro" panose="020B0503030403020204" pitchFamily="34" charset="0"/>
                <a:ea typeface="Open Sans"/>
                <a:cs typeface="Open Sans"/>
              </a:rPr>
              <a:t>Be prepared to show your passport, visa and I-20 or DS-2019 and </a:t>
            </a:r>
            <a:r>
              <a:rPr lang="en-US" sz="3600" b="1" i="0" dirty="0">
                <a:solidFill>
                  <a:srgbClr val="104735"/>
                </a:solidFill>
                <a:effectLst/>
                <a:latin typeface="Source Sans Pro" panose="020B0503030403020204" pitchFamily="34" charset="0"/>
                <a:ea typeface="Open Sans"/>
                <a:cs typeface="Open Sans"/>
              </a:rPr>
              <a:t>expect delays in increased security</a:t>
            </a:r>
            <a:r>
              <a:rPr lang="en-US" sz="3600" b="0" i="0" dirty="0">
                <a:solidFill>
                  <a:srgbClr val="104735"/>
                </a:solidFill>
                <a:effectLst/>
                <a:latin typeface="Source Sans Pro" panose="020B0503030403020204" pitchFamily="34" charset="0"/>
                <a:ea typeface="Open Sans"/>
                <a:cs typeface="Open Sans"/>
              </a:rPr>
              <a:t>.</a:t>
            </a:r>
            <a:br>
              <a:rPr lang="en-US" sz="3600" b="0" i="0" dirty="0">
                <a:solidFill>
                  <a:srgbClr val="104735"/>
                </a:solidFill>
                <a:effectLst/>
                <a:latin typeface="Source Sans Pro" panose="020B0503030403020204" pitchFamily="34" charset="0"/>
                <a:ea typeface="Open Sans" panose="020B0606030504020204" pitchFamily="34" charset="0"/>
                <a:cs typeface="Open Sans" panose="020B0606030504020204" pitchFamily="34" charset="0"/>
              </a:rPr>
            </a:br>
            <a:endParaRPr lang="en-US" sz="3600" b="0" i="0" dirty="0">
              <a:solidFill>
                <a:srgbClr val="104735"/>
              </a:solidFill>
              <a:effectLst/>
              <a:latin typeface="Source Sans Pro" panose="020B0503030403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You may be </a:t>
            </a:r>
            <a:r>
              <a:rPr lang="en-US" sz="3600" b="0" i="0" dirty="0">
                <a:solidFill>
                  <a:srgbClr val="104735"/>
                </a:solidFill>
                <a:effectLst/>
                <a:latin typeface="Source Sans Pro" panose="020B0503030403020204" pitchFamily="34" charset="0"/>
                <a:ea typeface="Open Sans"/>
                <a:cs typeface="Open Sans"/>
              </a:rPr>
              <a:t>asked about your purpose, itinerary, destination, and duration. </a:t>
            </a: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You should answer all questions accurately and honestly</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Any misstatements may be construed as fraud or misrepresentation. If you do not understand a question, ask the officer to repeat it or rephrase it for you.</a:t>
            </a:r>
          </a:p>
          <a:p>
            <a:pPr marL="457200" indent="-457200">
              <a:buFont typeface="Arial" panose="020B0604020202020204" pitchFamily="34" charset="0"/>
              <a:buChar char="•"/>
            </a:pP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You should only answer the questions you are asked. </a:t>
            </a: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Be concise and direct</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A simple “yes” or “no” is sufficient. </a:t>
            </a: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Do not volunteer information or provide unnecessary information</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a:t>
            </a:r>
          </a:p>
          <a:p>
            <a:pPr algn="l"/>
            <a:endParaRPr lang="en-US" sz="3200" dirty="0">
              <a:solidFill>
                <a:srgbClr val="1047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10">
            <a:extLst>
              <a:ext uri="{FF2B5EF4-FFF2-40B4-BE49-F238E27FC236}">
                <a16:creationId xmlns:a16="http://schemas.microsoft.com/office/drawing/2014/main" id="{2D268D2C-1811-FEE5-AE96-8C6C2040F927}"/>
              </a:ext>
            </a:extLst>
          </p:cNvPr>
          <p:cNvSpPr txBox="1"/>
          <p:nvPr/>
        </p:nvSpPr>
        <p:spPr>
          <a:xfrm>
            <a:off x="932549" y="745763"/>
            <a:ext cx="16499103" cy="55143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000" b="1" dirty="0">
                <a:solidFill>
                  <a:srgbClr val="FFFFFF"/>
                </a:solidFill>
                <a:latin typeface="Open Sans"/>
                <a:ea typeface="Open Sans"/>
                <a:cs typeface="Open Sans"/>
                <a:sym typeface="Arimo Bold"/>
              </a:rPr>
              <a:t>Re-Entry to US</a:t>
            </a:r>
            <a:endParaRPr lang="en-US" sz="4000" b="1" dirty="0">
              <a:solidFill>
                <a:schemeClr val="bg1"/>
              </a:solidFill>
              <a:latin typeface="Open Sans"/>
              <a:ea typeface="Open Sans"/>
              <a:cs typeface="Open Sans"/>
              <a:sym typeface="Arimo Bold"/>
            </a:endParaRPr>
          </a:p>
        </p:txBody>
      </p:sp>
    </p:spTree>
    <p:extLst>
      <p:ext uri="{BB962C8B-B14F-4D97-AF65-F5344CB8AC3E}">
        <p14:creationId xmlns:p14="http://schemas.microsoft.com/office/powerpoint/2010/main" val="95746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290B9-BF24-4150-FF53-FC845EAED7D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66B4386-353A-0947-E679-2B8722E04A1E}"/>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64F75DE3-0224-CF29-AA5F-D67B8311746E}"/>
              </a:ext>
            </a:extLst>
          </p:cNvPr>
          <p:cNvGrpSpPr/>
          <p:nvPr/>
        </p:nvGrpSpPr>
        <p:grpSpPr>
          <a:xfrm>
            <a:off x="669938" y="449979"/>
            <a:ext cx="17618108" cy="1143000"/>
            <a:chOff x="669938" y="62821"/>
            <a:chExt cx="23490810" cy="1524000"/>
          </a:xfrm>
        </p:grpSpPr>
        <p:sp>
          <p:nvSpPr>
            <p:cNvPr id="11" name="Freeform 8">
              <a:extLst>
                <a:ext uri="{FF2B5EF4-FFF2-40B4-BE49-F238E27FC236}">
                  <a16:creationId xmlns:a16="http://schemas.microsoft.com/office/drawing/2014/main" id="{720B35D9-0770-F108-A9EB-6F96DCCA9157}"/>
                </a:ext>
              </a:extLst>
            </p:cNvPr>
            <p:cNvSpPr/>
            <p:nvPr/>
          </p:nvSpPr>
          <p:spPr>
            <a:xfrm>
              <a:off x="669938" y="62821"/>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D4D15AC6-3659-AFE2-FB82-2CE1A75FAF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60465D9B-2C33-0734-8D37-16C383EAB08C}"/>
              </a:ext>
            </a:extLst>
          </p:cNvPr>
          <p:cNvSpPr txBox="1"/>
          <p:nvPr/>
        </p:nvSpPr>
        <p:spPr>
          <a:xfrm>
            <a:off x="669938" y="1732851"/>
            <a:ext cx="17266370" cy="658641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b="0" i="0" dirty="0">
                <a:solidFill>
                  <a:srgbClr val="104735"/>
                </a:solidFill>
                <a:effectLst/>
                <a:latin typeface="Source Sans Pro" panose="020B0503030403020204" pitchFamily="34" charset="0"/>
                <a:ea typeface="Open Sans"/>
                <a:cs typeface="Open Sans"/>
              </a:rPr>
              <a:t>If you are </a:t>
            </a:r>
            <a:r>
              <a:rPr lang="en-US" sz="3600" b="1" i="0" dirty="0">
                <a:solidFill>
                  <a:srgbClr val="104735"/>
                </a:solidFill>
                <a:effectLst/>
                <a:latin typeface="Source Sans Pro" panose="020B0503030403020204" pitchFamily="34" charset="0"/>
                <a:ea typeface="Open Sans"/>
                <a:cs typeface="Open Sans"/>
              </a:rPr>
              <a:t>asked </a:t>
            </a:r>
            <a:r>
              <a:rPr lang="en-US" sz="3600" b="1" dirty="0">
                <a:solidFill>
                  <a:srgbClr val="104735"/>
                </a:solidFill>
                <a:latin typeface="Source Sans Pro" panose="020B0503030403020204" pitchFamily="34" charset="0"/>
                <a:ea typeface="Open Sans"/>
                <a:cs typeface="Open Sans"/>
              </a:rPr>
              <a:t>questions related to who you know or national security concerns</a:t>
            </a:r>
            <a:r>
              <a:rPr lang="en-US" sz="3600" b="0" i="0" dirty="0">
                <a:solidFill>
                  <a:srgbClr val="104735"/>
                </a:solidFill>
                <a:effectLst/>
                <a:latin typeface="Source Sans Pro" panose="020B0503030403020204" pitchFamily="34" charset="0"/>
                <a:ea typeface="Open Sans"/>
                <a:cs typeface="Open Sans"/>
              </a:rPr>
              <a:t>, you can answer and say, “</a:t>
            </a:r>
            <a:r>
              <a:rPr lang="en-US" sz="3600" b="0" i="1" dirty="0">
                <a:solidFill>
                  <a:srgbClr val="104735"/>
                </a:solidFill>
                <a:effectLst/>
                <a:latin typeface="Source Sans Pro" panose="020B0503030403020204" pitchFamily="34" charset="0"/>
                <a:ea typeface="Open Sans"/>
                <a:cs typeface="Open Sans"/>
              </a:rPr>
              <a:t>I’m not comfortable answering these questions</a:t>
            </a:r>
            <a:r>
              <a:rPr lang="en-US" sz="3600" b="0" i="0" dirty="0">
                <a:solidFill>
                  <a:srgbClr val="104735"/>
                </a:solidFill>
                <a:effectLst/>
                <a:latin typeface="Source Sans Pro" panose="020B0503030403020204" pitchFamily="34" charset="0"/>
                <a:ea typeface="Open Sans"/>
                <a:cs typeface="Open Sans"/>
              </a:rPr>
              <a:t>.” If they insist, call Office of General Counsel at </a:t>
            </a:r>
            <a:r>
              <a:rPr lang="en-US" sz="3600" i="0" dirty="0">
                <a:solidFill>
                  <a:srgbClr val="104735"/>
                </a:solidFill>
                <a:effectLst/>
                <a:latin typeface="Source Sans Pro" panose="020B0503030403020204" pitchFamily="34" charset="0"/>
                <a:ea typeface="Open Sans"/>
                <a:cs typeface="Open Sans"/>
              </a:rPr>
              <a:t>(541) 346-3082 </a:t>
            </a:r>
            <a:r>
              <a:rPr lang="en-US" sz="3600" b="0" i="0" dirty="0">
                <a:solidFill>
                  <a:srgbClr val="104735"/>
                </a:solidFill>
                <a:effectLst/>
                <a:latin typeface="Source Sans Pro" panose="020B0503030403020204" pitchFamily="34" charset="0"/>
                <a:ea typeface="Open Sans"/>
                <a:cs typeface="Open Sans"/>
              </a:rPr>
              <a:t>or an immigration attorney.</a:t>
            </a:r>
          </a:p>
          <a:p>
            <a:pPr marL="571500" indent="-571500">
              <a:buFont typeface="Arial" panose="020B0604020202020204" pitchFamily="34" charset="0"/>
              <a:buChar char="•"/>
            </a:pPr>
            <a:endParaRPr lang="en-US" sz="3600" b="0" i="0" dirty="0">
              <a:solidFill>
                <a:srgbClr val="104735"/>
              </a:solidFill>
              <a:effectLst/>
              <a:latin typeface="Source Sans Pro" panose="020B0503030403020204" pitchFamily="34" charset="0"/>
              <a:ea typeface="Open Sans"/>
              <a:cs typeface="Open Sans"/>
            </a:endParaRPr>
          </a:p>
          <a:p>
            <a:pPr marL="571500"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Customs &amp; Border Protection (CBP) claims the authority to search, copy, or even seize electronic devices, including smartphones, laptops, and tablets, without a warrant.</a:t>
            </a:r>
          </a:p>
          <a:p>
            <a:pPr marL="571500" indent="-5715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571500" indent="-571500">
              <a:buFont typeface="Arial" panose="020B0604020202020204" pitchFamily="34" charset="0"/>
              <a:buChar char="•"/>
            </a:pPr>
            <a:r>
              <a:rPr lang="en-US" sz="3600" b="1" dirty="0">
                <a:solidFill>
                  <a:srgbClr val="104735"/>
                </a:solidFill>
                <a:latin typeface="Source Sans Pro" panose="020B0503030403020204" pitchFamily="34" charset="0"/>
                <a:ea typeface="Open Sans"/>
                <a:cs typeface="Open Sans"/>
                <a:sym typeface="Source Sans Pro"/>
              </a:rPr>
              <a:t>Prepare for electronic device searches </a:t>
            </a:r>
            <a:r>
              <a:rPr lang="en-US" sz="3600" dirty="0">
                <a:solidFill>
                  <a:srgbClr val="104735"/>
                </a:solidFill>
                <a:latin typeface="Source Sans Pro" panose="020B0503030403020204" pitchFamily="34" charset="0"/>
                <a:ea typeface="Open Sans"/>
                <a:cs typeface="Open Sans"/>
                <a:sym typeface="Source Sans Pro"/>
              </a:rPr>
              <a:t>at US ports of entry. Review </a:t>
            </a:r>
            <a:r>
              <a:rPr lang="en-US" sz="3600" dirty="0">
                <a:solidFill>
                  <a:srgbClr val="104735"/>
                </a:solidFill>
                <a:latin typeface="Source Sans Pro" panose="020B0503030403020204" pitchFamily="34" charset="0"/>
                <a:ea typeface="Open Sans"/>
                <a:cs typeface="Open Sans"/>
                <a:sym typeface="Source Sans Pro"/>
                <a:hlinkClick r:id="rId3">
                  <a:extLst>
                    <a:ext uri="{A12FA001-AC4F-418D-AE19-62706E023703}">
                      <ahyp:hlinkClr xmlns:ahyp="http://schemas.microsoft.com/office/drawing/2018/hyperlinkcolor" val="tx"/>
                    </a:ext>
                  </a:extLst>
                </a:hlinkClick>
              </a:rPr>
              <a:t>What You Need to Know</a:t>
            </a:r>
            <a:r>
              <a:rPr lang="en-US" sz="3600" dirty="0">
                <a:solidFill>
                  <a:srgbClr val="104735"/>
                </a:solidFill>
                <a:latin typeface="Source Sans Pro" panose="020B0503030403020204" pitchFamily="34" charset="0"/>
                <a:ea typeface="Open Sans"/>
                <a:cs typeface="Open Sans"/>
                <a:sym typeface="Source Sans Pro"/>
              </a:rPr>
              <a:t>.</a:t>
            </a:r>
            <a:b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b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Review </a:t>
            </a:r>
            <a:r>
              <a:rPr lang="en-US" sz="3600" b="1" dirty="0">
                <a:solidFill>
                  <a:srgbClr val="104735"/>
                </a:solidFill>
                <a:latin typeface="Source Sans Pro" panose="020B0503030403020204" pitchFamily="34" charset="0"/>
                <a:ea typeface="Open Sans"/>
                <a:cs typeface="Open Sans"/>
                <a:hlinkClick r:id="rId4">
                  <a:extLst>
                    <a:ext uri="{A12FA001-AC4F-418D-AE19-62706E023703}">
                      <ahyp:hlinkClr xmlns:ahyp="http://schemas.microsoft.com/office/drawing/2018/hyperlinkcolor" val="tx"/>
                    </a:ext>
                  </a:extLst>
                </a:hlinkClick>
              </a:rPr>
              <a:t>Know your Rights: Enforcement at Airports </a:t>
            </a:r>
            <a:endParaRPr lang="en-US" sz="3600" b="1" dirty="0">
              <a:solidFill>
                <a:srgbClr val="104735"/>
              </a:solidFill>
              <a:latin typeface="Source Sans Pro" panose="020B0503030403020204" pitchFamily="34" charset="0"/>
              <a:ea typeface="Open Sans"/>
              <a:cs typeface="Open Sans"/>
            </a:endParaRPr>
          </a:p>
          <a:p>
            <a:pPr marL="571500" indent="-571500">
              <a:buFont typeface="Arial" panose="020B0604020202020204" pitchFamily="34" charset="0"/>
              <a:buChar char="•"/>
            </a:pPr>
            <a:endParaRPr lang="en-US" sz="3200" b="0" i="0" dirty="0">
              <a:solidFill>
                <a:srgbClr val="104735"/>
              </a:solidFill>
              <a:effectLst/>
              <a:latin typeface="Open Sans"/>
              <a:ea typeface="Open Sans"/>
              <a:cs typeface="Open Sans"/>
            </a:endParaRPr>
          </a:p>
        </p:txBody>
      </p:sp>
      <p:sp>
        <p:nvSpPr>
          <p:cNvPr id="5" name="TextBox 10">
            <a:extLst>
              <a:ext uri="{FF2B5EF4-FFF2-40B4-BE49-F238E27FC236}">
                <a16:creationId xmlns:a16="http://schemas.microsoft.com/office/drawing/2014/main" id="{7B91DF03-AFE6-6427-30EC-D5456EE2994C}"/>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Re-Entry to US</a:t>
            </a:r>
            <a:endParaRPr lang="en-US" sz="4400" b="1" dirty="0">
              <a:solidFill>
                <a:schemeClr val="bg1"/>
              </a:solidFill>
              <a:latin typeface="Source Sans Pro" panose="020B0503030403020204" pitchFamily="34" charset="0"/>
              <a:ea typeface="Open Sans"/>
              <a:cs typeface="Open Sans"/>
              <a:sym typeface="Arimo Bold"/>
            </a:endParaRPr>
          </a:p>
        </p:txBody>
      </p:sp>
    </p:spTree>
    <p:extLst>
      <p:ext uri="{BB962C8B-B14F-4D97-AF65-F5344CB8AC3E}">
        <p14:creationId xmlns:p14="http://schemas.microsoft.com/office/powerpoint/2010/main" val="32597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97A83FC7-D294-6BD1-331D-447EE922944D}"/>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F6A7EC1F-DE34-96C5-9F6F-76FFB3B5434B}"/>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7B8CB11D-AC97-23A0-4210-6043B0C7A0F6}"/>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958D8745-DA2C-9508-11D5-745E77EA95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83964B9F-27A0-E4DE-CEF7-EC1F95CC27D4}"/>
              </a:ext>
            </a:extLst>
          </p:cNvPr>
          <p:cNvSpPr txBox="1"/>
          <p:nvPr/>
        </p:nvSpPr>
        <p:spPr>
          <a:xfrm>
            <a:off x="669938" y="1888763"/>
            <a:ext cx="17266370" cy="60939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All non-citizens are required to </a:t>
            </a:r>
            <a:r>
              <a:rPr lang="en-US" sz="3600" b="1" dirty="0">
                <a:solidFill>
                  <a:srgbClr val="104735"/>
                </a:solidFill>
                <a:latin typeface="Source Sans Pro" panose="020B0503030403020204" pitchFamily="34" charset="0"/>
                <a:ea typeface="Open Sans"/>
                <a:cs typeface="Open Sans"/>
                <a:sym typeface="Source Sans Pro"/>
              </a:rPr>
              <a:t>carry evidence of registration </a:t>
            </a:r>
            <a:r>
              <a:rPr lang="en-US" sz="3600" dirty="0">
                <a:solidFill>
                  <a:srgbClr val="104735"/>
                </a:solidFill>
                <a:latin typeface="Source Sans Pro" panose="020B0503030403020204" pitchFamily="34" charset="0"/>
                <a:ea typeface="Open Sans"/>
                <a:cs typeface="Open Sans"/>
                <a:sym typeface="Source Sans Pro"/>
              </a:rPr>
              <a:t>with the US government</a:t>
            </a:r>
            <a:br>
              <a:rPr lang="en-US" sz="3600" dirty="0">
                <a:solidFill>
                  <a:srgbClr val="104735"/>
                </a:solidFill>
                <a:latin typeface="Source Sans Pro" panose="020B0503030403020204" pitchFamily="34" charset="0"/>
                <a:ea typeface="Open Sans"/>
                <a:cs typeface="Open Sans"/>
              </a:rPr>
            </a:b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I-94 admission record is evidence of registration</a:t>
            </a: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Download and print your most recent I-94 at </a:t>
            </a:r>
            <a:r>
              <a:rPr lang="en-US" sz="3600" dirty="0">
                <a:solidFill>
                  <a:srgbClr val="104735"/>
                </a:solidFill>
                <a:latin typeface="Source Sans Pro" panose="020B0503030403020204" pitchFamily="34" charset="0"/>
                <a:ea typeface="Open Sans"/>
                <a:cs typeface="Open Sans"/>
                <a:sym typeface="Source Sans Pro"/>
                <a:hlinkClick r:id="rId3">
                  <a:extLst>
                    <a:ext uri="{A12FA001-AC4F-418D-AE19-62706E023703}">
                      <ahyp:hlinkClr xmlns:ahyp="http://schemas.microsoft.com/office/drawing/2018/hyperlinkcolor" val="tx"/>
                    </a:ext>
                  </a:extLst>
                </a:hlinkClick>
              </a:rPr>
              <a:t>CBP I-94 Website</a:t>
            </a:r>
            <a:r>
              <a:rPr lang="en-US" sz="3600" dirty="0">
                <a:solidFill>
                  <a:srgbClr val="104735"/>
                </a:solidFill>
                <a:latin typeface="Source Sans Pro" panose="020B0503030403020204" pitchFamily="34" charset="0"/>
                <a:ea typeface="Open Sans"/>
                <a:cs typeface="Open Sans"/>
                <a:sym typeface="Source Sans Pro"/>
              </a:rPr>
              <a:t>, click on ‘Get Most Recent I-94’). </a:t>
            </a:r>
            <a:r>
              <a:rPr lang="en-US" sz="3600" b="1" dirty="0">
                <a:solidFill>
                  <a:srgbClr val="104735"/>
                </a:solidFill>
                <a:latin typeface="Source Sans Pro" panose="020B0503030403020204" pitchFamily="34" charset="0"/>
                <a:ea typeface="Open Sans"/>
                <a:cs typeface="Open Sans"/>
                <a:sym typeface="Source Sans Pro"/>
              </a:rPr>
              <a:t>You must carry this with you at all times</a:t>
            </a:r>
            <a:r>
              <a:rPr lang="en-US" sz="3600" dirty="0">
                <a:solidFill>
                  <a:srgbClr val="104735"/>
                </a:solidFill>
                <a:latin typeface="Source Sans Pro" panose="020B0503030403020204" pitchFamily="34" charset="0"/>
                <a:ea typeface="Open Sans"/>
                <a:cs typeface="Open Sans"/>
                <a:sym typeface="Source Sans Pro"/>
              </a:rPr>
              <a:t>.</a:t>
            </a:r>
            <a:br>
              <a:rPr lang="en-US" sz="3600" dirty="0">
                <a:solidFill>
                  <a:srgbClr val="104735"/>
                </a:solidFill>
                <a:latin typeface="Source Sans Pro" panose="020B0503030403020204" pitchFamily="34" charset="0"/>
                <a:ea typeface="Open Sans"/>
                <a:cs typeface="Open Sans"/>
              </a:rPr>
            </a:b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Currently in Effect</a:t>
            </a:r>
            <a:r>
              <a:rPr lang="en-US" sz="3600" dirty="0">
                <a:solidFill>
                  <a:srgbClr val="104735"/>
                </a:solidFill>
                <a:latin typeface="Source Sans Pro" panose="020B0503030403020204" pitchFamily="34" charset="0"/>
                <a:ea typeface="Open Sans"/>
                <a:cs typeface="Open Sans"/>
                <a:sym typeface="Source Sans Pro"/>
              </a:rPr>
              <a:t>: The registration requirement took effect on April 11, 2025. There are penalties for failing to carry proof of registration</a:t>
            </a:r>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For more information</a:t>
            </a:r>
            <a:r>
              <a:rPr lang="en-US" sz="3600" dirty="0">
                <a:solidFill>
                  <a:srgbClr val="104735"/>
                </a:solidFill>
                <a:latin typeface="Source Sans Pro" panose="020B0503030403020204" pitchFamily="34" charset="0"/>
                <a:ea typeface="Open Sans"/>
                <a:cs typeface="Open Sans"/>
                <a:sym typeface="Source Sans Pro"/>
              </a:rPr>
              <a:t>: refer to ISSS’ </a:t>
            </a:r>
            <a:r>
              <a:rPr lang="en-US" sz="3600" dirty="0">
                <a:solidFill>
                  <a:srgbClr val="104735"/>
                </a:solidFill>
                <a:latin typeface="Source Sans Pro" panose="020B0503030403020204" pitchFamily="34" charset="0"/>
                <a:ea typeface="Open Sans"/>
                <a:cs typeface="Open Sans"/>
                <a:sym typeface="Source Sans Pro"/>
                <a:hlinkClick r:id="rId4">
                  <a:extLst>
                    <a:ext uri="{A12FA001-AC4F-418D-AE19-62706E023703}">
                      <ahyp:hlinkClr xmlns:ahyp="http://schemas.microsoft.com/office/drawing/2018/hyperlinkcolor" val="tx"/>
                    </a:ext>
                  </a:extLst>
                </a:hlinkClick>
              </a:rPr>
              <a:t>Immigration Resources</a:t>
            </a:r>
            <a:br>
              <a:rPr lang="en-US" sz="3600" dirty="0">
                <a:latin typeface="Open Sans"/>
                <a:ea typeface="Open Sans"/>
                <a:cs typeface="Open Sans"/>
              </a:rPr>
            </a:br>
            <a:endParaRPr lang="en-US" sz="3600" dirty="0">
              <a:solidFill>
                <a:srgbClr val="104735"/>
              </a:solidFill>
              <a:latin typeface="Open Sans"/>
              <a:ea typeface="Open Sans"/>
              <a:cs typeface="Open Sans"/>
              <a:sym typeface="Source Sans Pro"/>
            </a:endParaRPr>
          </a:p>
        </p:txBody>
      </p:sp>
      <p:sp>
        <p:nvSpPr>
          <p:cNvPr id="5" name="TextBox 10">
            <a:extLst>
              <a:ext uri="{FF2B5EF4-FFF2-40B4-BE49-F238E27FC236}">
                <a16:creationId xmlns:a16="http://schemas.microsoft.com/office/drawing/2014/main" id="{D5641952-8E6F-EEE5-47C8-C9E5F07C92BD}"/>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USCIS Registration Requirement for Non Citizens</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54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635F-4B23-2702-5870-D70CCD1CC70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6D6D824-B73D-92D6-C93A-1846120C4959}"/>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4D9A93B3-D84E-1F7D-BF5D-03B060532567}"/>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CDC1F61D-09C4-444C-730F-3903B70E69F6}"/>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F1A19598-3777-5EE3-D821-0CA21A47EF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8E42ED89-A4E9-3290-5044-4AC6EFCB9F23}"/>
              </a:ext>
            </a:extLst>
          </p:cNvPr>
          <p:cNvSpPr txBox="1"/>
          <p:nvPr/>
        </p:nvSpPr>
        <p:spPr>
          <a:xfrm>
            <a:off x="654970" y="1888763"/>
            <a:ext cx="17351676" cy="60939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8990" lvl="1" indent="-514350">
              <a:buFont typeface="+mj-lt"/>
              <a:buAutoNum type="arabicPeriod"/>
            </a:pPr>
            <a:r>
              <a:rPr lang="en-US" sz="3600" b="1" dirty="0">
                <a:solidFill>
                  <a:srgbClr val="104735"/>
                </a:solidFill>
                <a:latin typeface="Source Sans Pro" panose="020B0503030403020204" pitchFamily="34" charset="0"/>
                <a:ea typeface="Open Sans"/>
                <a:cs typeface="Open Sans"/>
                <a:sym typeface="Source Sans Pro"/>
              </a:rPr>
              <a:t>Carry emergency contacts</a:t>
            </a:r>
            <a:endParaRPr lang="en-US" sz="3600" dirty="0">
              <a:solidFill>
                <a:srgbClr val="104735"/>
              </a:solidFill>
              <a:latin typeface="Source Sans Pro" panose="020B0503030403020204" pitchFamily="34" charset="0"/>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ISSS: 541-346-3206</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UOPD Dispatch: 541-346-2919 (UOPD dispatch will connect you with ISSS after hours)</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rPr>
              <a:t>UO General Counsel: 541-346-3082 (if detained by US immigration or law enforcement)</a:t>
            </a: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rPr>
              <a:t>Legal Resources (print slide and keep with your documents)</a:t>
            </a:r>
            <a:br>
              <a:rPr lang="en-US" sz="3600" dirty="0">
                <a:latin typeface="Source Sans Pro" panose="020B0503030403020204" pitchFamily="34" charset="0"/>
                <a:ea typeface="Open Sans"/>
                <a:cs typeface="Open Sans"/>
              </a:rPr>
            </a:br>
            <a:endParaRPr lang="en-US" sz="3600" dirty="0">
              <a:latin typeface="Source Sans Pro" panose="020B0503030403020204" pitchFamily="34" charset="0"/>
              <a:ea typeface="Open Sans"/>
              <a:cs typeface="Open Sans"/>
            </a:endParaRPr>
          </a:p>
          <a:p>
            <a:pPr marL="1037590" lvl="1" indent="-742950">
              <a:buFont typeface="+mj-lt"/>
              <a:buAutoNum type="arabicPeriod" startAt="2"/>
            </a:pPr>
            <a:r>
              <a:rPr lang="en-US" sz="3600" b="1" dirty="0">
                <a:solidFill>
                  <a:srgbClr val="104735"/>
                </a:solidFill>
                <a:latin typeface="Source Sans Pro" panose="020B0503030403020204" pitchFamily="34" charset="0"/>
                <a:ea typeface="Open Sans"/>
                <a:cs typeface="Open Sans"/>
                <a:sym typeface="Source Sans Pro"/>
              </a:rPr>
              <a:t>Request an Enrollment &amp; Visa Status Verification Letter</a:t>
            </a:r>
            <a:r>
              <a:rPr lang="en-US" sz="3600" dirty="0">
                <a:solidFill>
                  <a:srgbClr val="104735"/>
                </a:solidFill>
                <a:latin typeface="Source Sans Pro" panose="020B0503030403020204" pitchFamily="34" charset="0"/>
                <a:ea typeface="Open Sans"/>
                <a:cs typeface="Open Sans"/>
                <a:sym typeface="Source Sans Pro"/>
              </a:rPr>
              <a:t> </a:t>
            </a:r>
            <a:endParaRPr lang="en-US" sz="3600" dirty="0">
              <a:latin typeface="Source Sans Pro" panose="020B0503030403020204" pitchFamily="34" charset="0"/>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Log into </a:t>
            </a:r>
            <a:r>
              <a:rPr lang="en-US" sz="3600" dirty="0">
                <a:solidFill>
                  <a:srgbClr val="104735"/>
                </a:solidFill>
                <a:latin typeface="Source Sans Pro" panose="020B0503030403020204" pitchFamily="34" charset="0"/>
                <a:ea typeface="Open Sans"/>
                <a:cs typeface="Open Sans"/>
                <a:sym typeface="Source Sans Pro"/>
                <a:hlinkClick r:id="rId3"/>
              </a:rPr>
              <a:t>iconnect.uoregon.edu</a:t>
            </a:r>
            <a:endParaRPr lang="en-US" sz="3600" dirty="0">
              <a:solidFill>
                <a:srgbClr val="104735"/>
              </a:solidFill>
              <a:latin typeface="Source Sans Pro" panose="020B0503030403020204" pitchFamily="34" charset="0"/>
              <a:ea typeface="Open Sans"/>
              <a:cs typeface="Open Sans"/>
              <a:hlinkClick r:id="rId3"/>
            </a:endParaRPr>
          </a:p>
          <a:p>
            <a:pPr marL="1045845" lvl="2" indent="-294005">
              <a:buFont typeface="Arial,Sans-Serif"/>
              <a:buChar char="•"/>
            </a:pPr>
            <a:r>
              <a:rPr lang="en-US" sz="3600" dirty="0">
                <a:latin typeface="Source Sans Pro" panose="020B0503030403020204" pitchFamily="34" charset="0"/>
                <a:ea typeface="Open Sans"/>
                <a:cs typeface="Open Sans"/>
              </a:rPr>
              <a:t>Click on F-1 Student Services</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latin typeface="Source Sans Pro" panose="020B0503030403020204" pitchFamily="34" charset="0"/>
                <a:ea typeface="Open Sans"/>
                <a:cs typeface="Open Sans"/>
              </a:rPr>
              <a:t>Submit the Enrollment &amp; Visa Status Verification Letter e-form </a:t>
            </a:r>
          </a:p>
        </p:txBody>
      </p:sp>
      <p:sp>
        <p:nvSpPr>
          <p:cNvPr id="5" name="TextBox 10">
            <a:extLst>
              <a:ext uri="{FF2B5EF4-FFF2-40B4-BE49-F238E27FC236}">
                <a16:creationId xmlns:a16="http://schemas.microsoft.com/office/drawing/2014/main" id="{E895F079-AACF-3E4A-D32C-06968A220B6A}"/>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Prepare for Domestic Travel</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78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369CE-507E-C253-682B-F1BDF8EF242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8BDBF56-F08A-5B65-737C-5BB85B999FB8}"/>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978B749C-2E36-18CF-FCE9-EFEF7F53AD00}"/>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0386ECFC-D213-8EB4-9C69-A0B64BC97305}"/>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744867B6-D0FA-216F-0EF5-06054F91AC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A062AEBC-BB50-06CD-2F15-3E8F44BFBE73}"/>
              </a:ext>
            </a:extLst>
          </p:cNvPr>
          <p:cNvSpPr txBox="1"/>
          <p:nvPr/>
        </p:nvSpPr>
        <p:spPr>
          <a:xfrm>
            <a:off x="667968" y="1769157"/>
            <a:ext cx="17351676" cy="60939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37590" lvl="1" indent="-742950">
              <a:buFont typeface="+mj-lt"/>
              <a:buAutoNum type="arabicPeriod" startAt="3"/>
            </a:pPr>
            <a:r>
              <a:rPr lang="en-US" sz="3600" b="1" dirty="0">
                <a:solidFill>
                  <a:srgbClr val="104735"/>
                </a:solidFill>
                <a:latin typeface="Source Sans Pro" panose="020B0503030403020204" pitchFamily="34" charset="0"/>
                <a:ea typeface="Open Sans"/>
                <a:cs typeface="Open Sans"/>
                <a:sym typeface="Source Sans Pro"/>
              </a:rPr>
              <a:t>Carry required documents</a:t>
            </a:r>
            <a:r>
              <a:rPr lang="en-US" sz="3600" dirty="0">
                <a:solidFill>
                  <a:srgbClr val="104735"/>
                </a:solidFill>
                <a:latin typeface="Source Sans Pro" panose="020B0503030403020204" pitchFamily="34" charset="0"/>
                <a:ea typeface="Open Sans"/>
                <a:cs typeface="Open Sans"/>
                <a:sym typeface="Source Sans Pro"/>
              </a:rPr>
              <a:t>:</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Unexpired Passport or Real ID</a:t>
            </a:r>
          </a:p>
          <a:p>
            <a:pPr marL="751840" lvl="2"/>
            <a:endParaRPr lang="en-US" sz="3600" dirty="0">
              <a:solidFill>
                <a:srgbClr val="104735"/>
              </a:solidFill>
              <a:latin typeface="Source Sans Pro" panose="020B0503030403020204" pitchFamily="34" charset="0"/>
              <a:ea typeface="Open Sans"/>
              <a:cs typeface="Open Sans"/>
              <a:sym typeface="Source Sans Pro"/>
            </a:endParaRPr>
          </a:p>
          <a:p>
            <a:pPr marL="1045845" lvl="2"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Student Status</a:t>
            </a:r>
            <a:r>
              <a:rPr lang="en-US" sz="3600" dirty="0">
                <a:solidFill>
                  <a:srgbClr val="104735"/>
                </a:solidFill>
                <a:latin typeface="Source Sans Pro" panose="020B0503030403020204" pitchFamily="34" charset="0"/>
                <a:ea typeface="Open Sans"/>
                <a:cs typeface="Open Sans"/>
                <a:sym typeface="Source Sans Pro"/>
              </a:rPr>
              <a:t>: I-20 or DS-2019, SEVIS fee payment receipt, proof of financial support, transcript and class schedule for current or upcoming term</a:t>
            </a:r>
          </a:p>
          <a:p>
            <a:pPr marL="1045845" lvl="2" indent="-294005">
              <a:buFont typeface="Arial,Sans-Serif"/>
              <a:buChar char="•"/>
            </a:pPr>
            <a:endParaRPr lang="en-US" sz="3600" dirty="0">
              <a:solidFill>
                <a:srgbClr val="104735"/>
              </a:solidFill>
              <a:latin typeface="Source Sans Pro" panose="020B0503030403020204" pitchFamily="34" charset="0"/>
              <a:ea typeface="Open Sans"/>
              <a:cs typeface="Open Sans"/>
              <a:sym typeface="Source Sans Pro"/>
            </a:endParaRPr>
          </a:p>
          <a:p>
            <a:pPr marL="1045845" lvl="2"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Evidence of Registration</a:t>
            </a:r>
            <a:r>
              <a:rPr lang="en-US" sz="3600" dirty="0">
                <a:solidFill>
                  <a:srgbClr val="104735"/>
                </a:solidFill>
                <a:latin typeface="Source Sans Pro" panose="020B0503030403020204" pitchFamily="34" charset="0"/>
                <a:ea typeface="Open Sans"/>
                <a:cs typeface="Open Sans"/>
                <a:sym typeface="Source Sans Pro"/>
              </a:rPr>
              <a:t>: I-94 admission record (download at </a:t>
            </a:r>
            <a:r>
              <a:rPr lang="en-US" sz="3600" dirty="0">
                <a:solidFill>
                  <a:srgbClr val="104735"/>
                </a:solidFill>
                <a:latin typeface="Source Sans Pro" panose="020B0503030403020204" pitchFamily="34" charset="0"/>
                <a:ea typeface="Open Sans"/>
                <a:cs typeface="Open Sans"/>
                <a:sym typeface="Source Sans Pro"/>
                <a:hlinkClick r:id="rId3"/>
              </a:rPr>
              <a:t>https://i94.cbp.dhs.gov/home</a:t>
            </a:r>
            <a:r>
              <a:rPr lang="en-US" sz="3600" dirty="0">
                <a:solidFill>
                  <a:srgbClr val="104735"/>
                </a:solidFill>
                <a:latin typeface="Source Sans Pro" panose="020B0503030403020204" pitchFamily="34" charset="0"/>
                <a:ea typeface="Open Sans"/>
                <a:cs typeface="Open Sans"/>
                <a:sym typeface="Source Sans Pro"/>
              </a:rPr>
              <a:t> and click on ’Get Most Recent I-94’</a:t>
            </a:r>
          </a:p>
          <a:p>
            <a:pPr marL="1045845" lvl="2"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Employment Authorization: </a:t>
            </a:r>
            <a:r>
              <a:rPr lang="en-US" sz="3600" dirty="0">
                <a:solidFill>
                  <a:srgbClr val="104735"/>
                </a:solidFill>
                <a:latin typeface="Source Sans Pro" panose="020B0503030403020204" pitchFamily="34" charset="0"/>
                <a:ea typeface="Open Sans"/>
                <a:cs typeface="Open Sans"/>
                <a:sym typeface="Source Sans Pro"/>
              </a:rPr>
              <a:t>CPT I-20, OPT I-20, OPT EAD Card, I-765 receipt notice and proof of employment</a:t>
            </a:r>
            <a:endParaRPr lang="en-US" sz="3600" dirty="0">
              <a:solidFill>
                <a:srgbClr val="104735"/>
              </a:solidFill>
              <a:latin typeface="Source Sans Pro" panose="020B0503030403020204" pitchFamily="34" charset="0"/>
              <a:ea typeface="Open Sans"/>
              <a:cs typeface="Open Sans"/>
            </a:endParaRPr>
          </a:p>
        </p:txBody>
      </p:sp>
      <p:sp>
        <p:nvSpPr>
          <p:cNvPr id="5" name="TextBox 10">
            <a:extLst>
              <a:ext uri="{FF2B5EF4-FFF2-40B4-BE49-F238E27FC236}">
                <a16:creationId xmlns:a16="http://schemas.microsoft.com/office/drawing/2014/main" id="{E7603064-F86C-65B2-3B4D-1F99DBE74328}"/>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Prepare for Domestic Travel</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294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F375-11C6-D042-9D6E-4970CDE3420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DB0B808-192E-4900-ECF3-56FB6EAC5298}"/>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CD1E6E72-F24E-14C3-70D2-551F7C62503C}"/>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F7C2CAA6-4AE2-6FD7-A3C1-6E2490E20F2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849BA978-2393-1BE0-CC77-5A558BB327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61B39368-1162-35A6-FE3C-4BD20CDF57C4}"/>
              </a:ext>
            </a:extLst>
          </p:cNvPr>
          <p:cNvSpPr txBox="1"/>
          <p:nvPr/>
        </p:nvSpPr>
        <p:spPr>
          <a:xfrm>
            <a:off x="669938" y="1888763"/>
            <a:ext cx="17266370" cy="66479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Effective now, all domestic travel in the US requires one of the following accepted forms of identification:</a:t>
            </a:r>
          </a:p>
          <a:p>
            <a:pPr marL="1045845" lvl="2"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Foreign passport</a:t>
            </a:r>
            <a:r>
              <a:rPr lang="en-US" sz="3600" dirty="0">
                <a:solidFill>
                  <a:srgbClr val="104735"/>
                </a:solidFill>
                <a:latin typeface="Source Sans Pro" panose="020B0503030403020204" pitchFamily="34" charset="0"/>
                <a:ea typeface="Open Sans"/>
                <a:cs typeface="Open Sans"/>
                <a:sym typeface="Source Sans Pro"/>
              </a:rPr>
              <a:t>, or</a:t>
            </a: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Real ID (apply at a </a:t>
            </a:r>
            <a:r>
              <a:rPr lang="en-US" sz="3600" dirty="0">
                <a:solidFill>
                  <a:srgbClr val="104735"/>
                </a:solidFill>
                <a:latin typeface="Source Sans Pro" panose="020B0503030403020204" pitchFamily="34" charset="0"/>
                <a:ea typeface="Open Sans"/>
                <a:cs typeface="Open Sans"/>
                <a:sym typeface="Source Sans Pro"/>
                <a:hlinkClick r:id="rId3"/>
              </a:rPr>
              <a:t>DMV office</a:t>
            </a:r>
            <a:r>
              <a:rPr lang="en-US" sz="3600" dirty="0">
                <a:solidFill>
                  <a:srgbClr val="104735"/>
                </a:solidFill>
                <a:latin typeface="Source Sans Pro" panose="020B0503030403020204" pitchFamily="34" charset="0"/>
                <a:ea typeface="Open Sans"/>
                <a:cs typeface="Open Sans"/>
                <a:sym typeface="Source Sans Pro"/>
              </a:rPr>
              <a:t>)</a:t>
            </a:r>
          </a:p>
          <a:p>
            <a:pPr marL="751840" lvl="2"/>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rPr>
              <a:t>If your visa has expired, you are not eligible for Real ID</a:t>
            </a:r>
          </a:p>
          <a:p>
            <a:pPr marL="294640" lvl="1"/>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Airport security will not accept regular driver’s licenses or state IDs that are not Real ID credentials</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dirty="0">
                <a:solidFill>
                  <a:srgbClr val="444444"/>
                </a:solidFill>
                <a:latin typeface="Source Sans Pro" panose="020B0503030403020204" pitchFamily="34" charset="0"/>
                <a:ea typeface="Open Sans"/>
                <a:cs typeface="Open Sans"/>
              </a:rPr>
              <a:t>Full list of </a:t>
            </a:r>
            <a:r>
              <a:rPr lang="en-US" sz="3600">
                <a:solidFill>
                  <a:srgbClr val="444444"/>
                </a:solidFill>
                <a:latin typeface="Source Sans Pro" panose="020B0503030403020204" pitchFamily="34" charset="0"/>
                <a:ea typeface="Open Sans"/>
                <a:cs typeface="Open Sans"/>
              </a:rPr>
              <a:t>acceptable Real </a:t>
            </a:r>
            <a:r>
              <a:rPr lang="en-US" sz="3600" dirty="0">
                <a:solidFill>
                  <a:srgbClr val="444444"/>
                </a:solidFill>
                <a:latin typeface="Source Sans Pro" panose="020B0503030403020204" pitchFamily="34" charset="0"/>
                <a:ea typeface="Open Sans"/>
                <a:cs typeface="Open Sans"/>
              </a:rPr>
              <a:t>ID:  </a:t>
            </a:r>
            <a:r>
              <a:rPr lang="en-US" sz="3600" u="sng" dirty="0">
                <a:solidFill>
                  <a:srgbClr val="3344DD"/>
                </a:solidFill>
                <a:latin typeface="Source Sans Pro" panose="020B0503030403020204" pitchFamily="34" charset="0"/>
                <a:ea typeface="Open Sans"/>
                <a:cs typeface="Open Sans"/>
                <a:hlinkClick r:id="rId4"/>
              </a:rPr>
              <a:t>tsa.gov/travel/security-screening/identification</a:t>
            </a:r>
            <a:endParaRPr lang="en-US" sz="3600" dirty="0">
              <a:solidFill>
                <a:srgbClr val="444444"/>
              </a:solidFill>
              <a:latin typeface="Source Sans Pro" panose="020B0503030403020204" pitchFamily="34" charset="0"/>
              <a:ea typeface="Open Sans"/>
              <a:cs typeface="Open Sans"/>
            </a:endParaRPr>
          </a:p>
          <a:p>
            <a:pPr marL="588645" lvl="1" indent="-294005">
              <a:buFont typeface="Arial,Sans-Serif"/>
              <a:buChar char="•"/>
            </a:pPr>
            <a:endParaRPr lang="en-US" sz="3600" dirty="0">
              <a:latin typeface="Source Sans Pro" panose="020B0503030403020204" pitchFamily="34" charset="0"/>
              <a:ea typeface="Open Sans"/>
              <a:cs typeface="Open Sans"/>
            </a:endParaRPr>
          </a:p>
        </p:txBody>
      </p:sp>
      <p:sp>
        <p:nvSpPr>
          <p:cNvPr id="5" name="TextBox 10">
            <a:extLst>
              <a:ext uri="{FF2B5EF4-FFF2-40B4-BE49-F238E27FC236}">
                <a16:creationId xmlns:a16="http://schemas.microsoft.com/office/drawing/2014/main" id="{FE5F6605-6E18-C6EB-F78D-C29E78AA8C6E}"/>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Real ID vs Foreign Passport</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430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324DC-AF9A-EC6A-8AFF-88F208CEB1D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C75E3E5-2FCA-C1E9-A9B6-E9152266FDAD}"/>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D7F4F4CF-3B16-FA8E-E5F1-E1AA14A3F7E6}"/>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7462960D-E2C0-E4F0-CF40-2B1589007B77}"/>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A039C152-7532-257D-30F7-74E3933E4A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523B15B6-C6D8-B516-BB3E-C46EAEB972C1}"/>
              </a:ext>
            </a:extLst>
          </p:cNvPr>
          <p:cNvSpPr txBox="1"/>
          <p:nvPr/>
        </p:nvSpPr>
        <p:spPr>
          <a:xfrm>
            <a:off x="654970" y="1923982"/>
            <a:ext cx="16776682" cy="658641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Travel to </a:t>
            </a:r>
            <a:r>
              <a:rPr lang="en-US" sz="3600" b="1" dirty="0">
                <a:solidFill>
                  <a:srgbClr val="104735"/>
                </a:solidFill>
                <a:latin typeface="Source Sans Pro" panose="020B0503030403020204" pitchFamily="34" charset="0"/>
                <a:ea typeface="Open Sans"/>
                <a:cs typeface="Open Sans"/>
                <a:sym typeface="Source Sans Pro"/>
              </a:rPr>
              <a:t>Hawaii or Alaska is considered a domestic flight</a:t>
            </a:r>
            <a:r>
              <a:rPr lang="en-US" sz="3600" dirty="0">
                <a:solidFill>
                  <a:srgbClr val="104735"/>
                </a:solidFill>
                <a:latin typeface="Source Sans Pro" panose="020B0503030403020204" pitchFamily="34" charset="0"/>
                <a:ea typeface="Open Sans"/>
                <a:cs typeface="Open Sans"/>
                <a:sym typeface="Source Sans Pro"/>
              </a:rPr>
              <a:t>. </a:t>
            </a:r>
            <a:endParaRPr lang="en-US" sz="3600" dirty="0">
              <a:latin typeface="Source Sans Pro" panose="020B0503030403020204" pitchFamily="34" charset="0"/>
              <a:ea typeface="Open Sans"/>
              <a:cs typeface="Open Sans"/>
            </a:endParaRP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Travel to </a:t>
            </a:r>
            <a:r>
              <a:rPr lang="en-US" sz="3600" b="1" dirty="0">
                <a:solidFill>
                  <a:srgbClr val="104735"/>
                </a:solidFill>
                <a:latin typeface="Source Sans Pro" panose="020B0503030403020204" pitchFamily="34" charset="0"/>
                <a:ea typeface="Open Sans"/>
                <a:cs typeface="Open Sans"/>
                <a:sym typeface="Source Sans Pro"/>
              </a:rPr>
              <a:t>Puerto</a:t>
            </a:r>
            <a:r>
              <a:rPr lang="en-US" sz="3600" b="1" dirty="0">
                <a:solidFill>
                  <a:srgbClr val="104735"/>
                </a:solidFill>
                <a:latin typeface="Source Sans Pro" panose="020B0503030403020204" pitchFamily="34" charset="0"/>
                <a:ea typeface="+mn-lt"/>
                <a:cs typeface="+mn-lt"/>
              </a:rPr>
              <a:t> Rico, the U.S. Virgin Islands, and certain other U.S. territories</a:t>
            </a:r>
            <a:r>
              <a:rPr lang="en-US" sz="3600" dirty="0">
                <a:solidFill>
                  <a:srgbClr val="104735"/>
                </a:solidFill>
                <a:latin typeface="Source Sans Pro" panose="020B0503030403020204" pitchFamily="34" charset="0"/>
                <a:ea typeface="+mn-lt"/>
                <a:cs typeface="+mn-lt"/>
              </a:rPr>
              <a:t> are part of the United States and considered a domestic flight.</a:t>
            </a:r>
            <a:endParaRPr lang="en-US" sz="3600" dirty="0">
              <a:latin typeface="Source Sans Pro" panose="020B0503030403020204" pitchFamily="34" charset="0"/>
            </a:endParaRPr>
          </a:p>
          <a:p>
            <a:pPr marL="588645" lvl="1" indent="-294005">
              <a:buFont typeface="Arial,Sans-Serif"/>
              <a:buChar char="•"/>
            </a:pPr>
            <a:endParaRPr lang="en-US" sz="3600" dirty="0">
              <a:solidFill>
                <a:srgbClr val="104735"/>
              </a:solidFill>
              <a:latin typeface="Source Sans Pro" panose="020B0503030403020204" pitchFamily="34" charset="0"/>
              <a:ea typeface="+mn-lt"/>
              <a:cs typeface="+mn-lt"/>
            </a:endParaRPr>
          </a:p>
          <a:p>
            <a:pPr marL="588645" lvl="1" indent="-294005">
              <a:buFont typeface="Arial,Sans-Serif"/>
              <a:buChar char="•"/>
            </a:pPr>
            <a:r>
              <a:rPr lang="en-US" sz="3600" dirty="0">
                <a:solidFill>
                  <a:srgbClr val="104735"/>
                </a:solidFill>
                <a:latin typeface="Source Sans Pro" panose="020B0503030403020204" pitchFamily="34" charset="0"/>
                <a:ea typeface="+mn-lt"/>
                <a:cs typeface="+mn-lt"/>
              </a:rPr>
              <a:t>Intl students </a:t>
            </a:r>
            <a:r>
              <a:rPr lang="en-US" sz="3600" b="1" dirty="0">
                <a:solidFill>
                  <a:srgbClr val="104735"/>
                </a:solidFill>
                <a:latin typeface="Source Sans Pro" panose="020B0503030403020204" pitchFamily="34" charset="0"/>
                <a:ea typeface="+mn-lt"/>
                <a:cs typeface="+mn-lt"/>
              </a:rPr>
              <a:t>do not need a visa </a:t>
            </a:r>
            <a:r>
              <a:rPr lang="en-US" sz="3600" dirty="0">
                <a:solidFill>
                  <a:srgbClr val="104735"/>
                </a:solidFill>
                <a:latin typeface="Source Sans Pro" panose="020B0503030403020204" pitchFamily="34" charset="0"/>
                <a:ea typeface="+mn-lt"/>
                <a:cs typeface="+mn-lt"/>
              </a:rPr>
              <a:t>to travel to these locations if departing from within the </a:t>
            </a:r>
            <a:r>
              <a:rPr lang="en-US" sz="3600" dirty="0">
                <a:solidFill>
                  <a:srgbClr val="104735"/>
                </a:solidFill>
                <a:latin typeface="Source Sans Pro" panose="020B0503030403020204" pitchFamily="34" charset="0"/>
                <a:ea typeface="Open Sans"/>
                <a:cs typeface="Open Sans"/>
              </a:rPr>
              <a:t>U.S. However, </a:t>
            </a:r>
            <a:r>
              <a:rPr lang="en-US" sz="3600" b="1" dirty="0">
                <a:solidFill>
                  <a:srgbClr val="104735"/>
                </a:solidFill>
                <a:latin typeface="Source Sans Pro" panose="020B0503030403020204" pitchFamily="34" charset="0"/>
                <a:ea typeface="Open Sans"/>
                <a:cs typeface="Open Sans"/>
              </a:rPr>
              <a:t>you must carry required documents for international travel</a:t>
            </a:r>
            <a:r>
              <a:rPr lang="en-US" sz="3600" dirty="0">
                <a:solidFill>
                  <a:srgbClr val="104735"/>
                </a:solidFill>
                <a:latin typeface="Source Sans Pro" panose="020B0503030403020204" pitchFamily="34" charset="0"/>
                <a:ea typeface="Open Sans"/>
                <a:cs typeface="Open Sans"/>
              </a:rPr>
              <a:t>.</a:t>
            </a:r>
            <a:br>
              <a:rPr lang="en-US" sz="3600" dirty="0">
                <a:latin typeface="Source Sans Pro" panose="020B0503030403020204" pitchFamily="34" charset="0"/>
              </a:rPr>
            </a:br>
            <a:endParaRPr lang="en-US" sz="3600" dirty="0">
              <a:solidFill>
                <a:srgbClr val="104735"/>
              </a:solidFill>
              <a:latin typeface="Source Sans Pro" panose="020B0503030403020204" pitchFamily="34" charset="0"/>
              <a:ea typeface="Open Sans"/>
              <a:cs typeface="Open Sans"/>
            </a:endParaRPr>
          </a:p>
          <a:p>
            <a:pPr marL="588645" lvl="1" indent="-294005">
              <a:buFont typeface="Arial,Sans-Serif"/>
              <a:buChar char="•"/>
            </a:pPr>
            <a:r>
              <a:rPr lang="en-US" sz="3600" dirty="0">
                <a:solidFill>
                  <a:srgbClr val="104735"/>
                </a:solidFill>
                <a:latin typeface="Source Sans Pro" panose="020B0503030403020204" pitchFamily="34" charset="0"/>
                <a:ea typeface="+mn-lt"/>
                <a:cs typeface="+mn-lt"/>
              </a:rPr>
              <a:t>Make sure your travel does not involve transit through or short stays in other countries, since full documentation (including a valid visa) for return to the U.S. may be necessary.</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endParaRPr lang="en-US" sz="3200" dirty="0">
              <a:solidFill>
                <a:srgbClr val="104735"/>
              </a:solidFill>
              <a:latin typeface="Open Sans"/>
              <a:ea typeface="Open Sans"/>
              <a:cs typeface="Open Sans"/>
            </a:endParaRPr>
          </a:p>
        </p:txBody>
      </p:sp>
      <p:sp>
        <p:nvSpPr>
          <p:cNvPr id="5" name="TextBox 10">
            <a:extLst>
              <a:ext uri="{FF2B5EF4-FFF2-40B4-BE49-F238E27FC236}">
                <a16:creationId xmlns:a16="http://schemas.microsoft.com/office/drawing/2014/main" id="{D3B5A16A-85F7-2460-9017-34EB2A6D0A01}"/>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Traveling to Alaska, Hawaii and Nearby US Territories</a:t>
            </a:r>
            <a:endParaRPr lang="en-US" sz="4400" dirty="0">
              <a:latin typeface="Source Sans Pro" panose="020B0503030403020204" pitchFamily="34" charset="0"/>
              <a:ea typeface="Open Sans"/>
              <a:cs typeface="Open Sans"/>
            </a:endParaRPr>
          </a:p>
        </p:txBody>
      </p:sp>
    </p:spTree>
    <p:extLst>
      <p:ext uri="{BB962C8B-B14F-4D97-AF65-F5344CB8AC3E}">
        <p14:creationId xmlns:p14="http://schemas.microsoft.com/office/powerpoint/2010/main" val="34559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DB04A-E92C-5FEC-78D4-27CC6DEEC8D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F44CCBE-E544-6D81-5F3A-68E7EC0F3BD7}"/>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71F17A86-5572-1265-6113-AC246F6DA2A4}"/>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E490014C-0D60-61D4-069B-7956FE921722}"/>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DFFDB49D-8664-CB34-10E3-517788CF27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13099FC6-CF01-33BD-1769-1DCBFB769F0D}"/>
              </a:ext>
            </a:extLst>
          </p:cNvPr>
          <p:cNvSpPr txBox="1"/>
          <p:nvPr/>
        </p:nvSpPr>
        <p:spPr>
          <a:xfrm>
            <a:off x="654970" y="1830463"/>
            <a:ext cx="16776682" cy="707886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51840" lvl="1" indent="-457200">
              <a:buFont typeface="Arial"/>
              <a:buChar char="•"/>
            </a:pPr>
            <a:r>
              <a:rPr lang="en-US" sz="3600" dirty="0">
                <a:solidFill>
                  <a:srgbClr val="104735"/>
                </a:solidFill>
                <a:latin typeface="Source Sans Pro" panose="020B0503030403020204" pitchFamily="34" charset="0"/>
                <a:ea typeface="+mn-lt"/>
                <a:cs typeface="+mn-lt"/>
              </a:rPr>
              <a:t>You may travel to </a:t>
            </a:r>
            <a:r>
              <a:rPr lang="en-US" sz="3600" b="1" dirty="0">
                <a:solidFill>
                  <a:srgbClr val="104735"/>
                </a:solidFill>
                <a:latin typeface="Source Sans Pro" panose="020B0503030403020204" pitchFamily="34" charset="0"/>
                <a:ea typeface="+mn-lt"/>
                <a:cs typeface="+mn-lt"/>
              </a:rPr>
              <a:t>Canada, Mexico, and </a:t>
            </a:r>
            <a:r>
              <a:rPr lang="en-US" sz="3600" b="1" u="sng" dirty="0">
                <a:solidFill>
                  <a:srgbClr val="104735"/>
                </a:solidFill>
                <a:latin typeface="Source Sans Pro" panose="020B0503030403020204" pitchFamily="34" charset="0"/>
                <a:ea typeface="+mn-lt"/>
                <a:cs typeface="+mn-lt"/>
                <a:hlinkClick r:id="rId3">
                  <a:extLst>
                    <a:ext uri="{A12FA001-AC4F-418D-AE19-62706E023703}">
                      <ahyp:hlinkClr xmlns:ahyp="http://schemas.microsoft.com/office/drawing/2018/hyperlinkcolor" val="tx"/>
                    </a:ext>
                  </a:extLst>
                </a:hlinkClick>
              </a:rPr>
              <a:t>Adjacent Islands</a:t>
            </a:r>
            <a:r>
              <a:rPr lang="en-US" sz="3600" b="1" dirty="0">
                <a:solidFill>
                  <a:srgbClr val="104735"/>
                </a:solidFill>
                <a:latin typeface="Source Sans Pro" panose="020B0503030403020204" pitchFamily="34" charset="0"/>
                <a:ea typeface="+mn-lt"/>
                <a:cs typeface="+mn-lt"/>
              </a:rPr>
              <a:t> </a:t>
            </a:r>
            <a:r>
              <a:rPr lang="en-US" sz="3600" dirty="0">
                <a:solidFill>
                  <a:srgbClr val="104735"/>
                </a:solidFill>
                <a:latin typeface="Source Sans Pro" panose="020B0503030403020204" pitchFamily="34" charset="0"/>
                <a:ea typeface="+mn-lt"/>
                <a:cs typeface="+mn-lt"/>
              </a:rPr>
              <a:t>and re-enter the US on an </a:t>
            </a:r>
            <a:r>
              <a:rPr lang="en-US" sz="3600" b="1" dirty="0">
                <a:solidFill>
                  <a:srgbClr val="104735"/>
                </a:solidFill>
                <a:latin typeface="Source Sans Pro" panose="020B0503030403020204" pitchFamily="34" charset="0"/>
                <a:ea typeface="+mn-lt"/>
                <a:cs typeface="+mn-lt"/>
              </a:rPr>
              <a:t>expired F-1 or J-1 visa </a:t>
            </a:r>
            <a:r>
              <a:rPr lang="en-US" sz="3600" dirty="0">
                <a:solidFill>
                  <a:srgbClr val="104735"/>
                </a:solidFill>
                <a:latin typeface="Source Sans Pro" panose="020B0503030403020204" pitchFamily="34" charset="0"/>
                <a:ea typeface="+mn-lt"/>
                <a:cs typeface="+mn-lt"/>
              </a:rPr>
              <a:t>if:</a:t>
            </a:r>
            <a:endParaRPr lang="en-US" sz="3600" dirty="0">
              <a:solidFill>
                <a:srgbClr val="104735"/>
              </a:solidFill>
              <a:latin typeface="Source Sans Pro" panose="020B0503030403020204" pitchFamily="34" charset="0"/>
              <a:ea typeface="Open Sans"/>
              <a:cs typeface="Open Sans"/>
            </a:endParaRPr>
          </a:p>
          <a:p>
            <a:pPr marL="1209040" lvl="2" indent="-457200">
              <a:buFont typeface="Arial"/>
              <a:buChar char="•"/>
            </a:pPr>
            <a:r>
              <a:rPr lang="en-US" sz="3600" dirty="0">
                <a:solidFill>
                  <a:srgbClr val="104735"/>
                </a:solidFill>
                <a:latin typeface="Source Sans Pro" panose="020B0503030403020204" pitchFamily="34" charset="0"/>
                <a:ea typeface="+mn-lt"/>
                <a:cs typeface="+mn-lt"/>
              </a:rPr>
              <a:t> the trip does not exceed 30 days; and </a:t>
            </a:r>
            <a:endParaRPr lang="en-US" sz="3600" dirty="0">
              <a:solidFill>
                <a:srgbClr val="104735"/>
              </a:solidFill>
              <a:latin typeface="Source Sans Pro" panose="020B0503030403020204" pitchFamily="34" charset="0"/>
              <a:ea typeface="Open Sans"/>
              <a:cs typeface="Open Sans"/>
            </a:endParaRPr>
          </a:p>
          <a:p>
            <a:pPr marL="1209040" lvl="2" indent="-457200">
              <a:buFont typeface="Arial"/>
              <a:buChar char="•"/>
            </a:pPr>
            <a:r>
              <a:rPr lang="en-US" sz="3600" dirty="0">
                <a:solidFill>
                  <a:srgbClr val="104735"/>
                </a:solidFill>
                <a:latin typeface="Source Sans Pro" panose="020B0503030403020204" pitchFamily="34" charset="0"/>
                <a:ea typeface="+mn-lt"/>
                <a:cs typeface="+mn-lt"/>
              </a:rPr>
              <a:t>the purpose of the trip is not to apply for a new F-1 or J-1 visa </a:t>
            </a:r>
          </a:p>
          <a:p>
            <a:pPr marL="1209040" lvl="2" indent="-457200">
              <a:buFont typeface="Arial"/>
              <a:buChar char="•"/>
            </a:pPr>
            <a:endParaRPr lang="en-US" sz="3600" dirty="0">
              <a:solidFill>
                <a:srgbClr val="104735"/>
              </a:solidFill>
              <a:latin typeface="Source Sans Pro" panose="020B0503030403020204" pitchFamily="34" charset="0"/>
              <a:ea typeface="+mn-lt"/>
              <a:cs typeface="+mn-lt"/>
            </a:endParaRPr>
          </a:p>
          <a:p>
            <a:pPr marL="751840" lvl="1" indent="-457200">
              <a:buFont typeface="Arial"/>
              <a:buChar char="•"/>
            </a:pPr>
            <a:r>
              <a:rPr lang="en-US" sz="3600" dirty="0">
                <a:solidFill>
                  <a:srgbClr val="104735"/>
                </a:solidFill>
                <a:latin typeface="Source Sans Pro" panose="020B0503030403020204" pitchFamily="34" charset="0"/>
                <a:ea typeface="+mn-lt"/>
                <a:cs typeface="+mn-lt"/>
              </a:rPr>
              <a:t>This legality to travel on an expired visa is referred to as </a:t>
            </a:r>
            <a:r>
              <a:rPr lang="en-US" sz="3600" b="1" u="sng" dirty="0">
                <a:solidFill>
                  <a:srgbClr val="104735"/>
                </a:solidFill>
                <a:latin typeface="Source Sans Pro" panose="020B0503030403020204" pitchFamily="34" charset="0"/>
                <a:ea typeface="+mn-lt"/>
                <a:cs typeface="+mn-lt"/>
                <a:hlinkClick r:id="rId4">
                  <a:extLst>
                    <a:ext uri="{A12FA001-AC4F-418D-AE19-62706E023703}">
                      <ahyp:hlinkClr xmlns:ahyp="http://schemas.microsoft.com/office/drawing/2018/hyperlinkcolor" val="tx"/>
                    </a:ext>
                  </a:extLst>
                </a:hlinkClick>
              </a:rPr>
              <a:t>automatic revalidation</a:t>
            </a:r>
            <a:r>
              <a:rPr lang="en-US" sz="3600" dirty="0">
                <a:solidFill>
                  <a:srgbClr val="104735"/>
                </a:solidFill>
                <a:latin typeface="Source Sans Pro" panose="020B0503030403020204" pitchFamily="34" charset="0"/>
                <a:ea typeface="+mn-lt"/>
                <a:cs typeface="+mn-lt"/>
              </a:rPr>
              <a:t>. </a:t>
            </a:r>
          </a:p>
          <a:p>
            <a:pPr marL="1209040" lvl="2" indent="-457200">
              <a:buFont typeface="Arial"/>
              <a:buChar char="•"/>
            </a:pPr>
            <a:r>
              <a:rPr lang="en-US" sz="3600" dirty="0">
                <a:solidFill>
                  <a:srgbClr val="104735"/>
                </a:solidFill>
                <a:latin typeface="Source Sans Pro" panose="020B0503030403020204" pitchFamily="34" charset="0"/>
                <a:ea typeface="+mn-lt"/>
                <a:cs typeface="+mn-lt"/>
              </a:rPr>
              <a:t>You must carry required documents for international travel.</a:t>
            </a:r>
            <a:endParaRPr lang="en-US" sz="3600" dirty="0">
              <a:latin typeface="Source Sans Pro" panose="020B0503030403020204" pitchFamily="34" charset="0"/>
            </a:endParaRPr>
          </a:p>
          <a:p>
            <a:pPr marL="294640" lvl="1"/>
            <a:endParaRPr lang="en-US" sz="3600" dirty="0">
              <a:solidFill>
                <a:srgbClr val="104735"/>
              </a:solidFill>
              <a:latin typeface="Source Sans Pro" panose="020B0503030403020204" pitchFamily="34" charset="0"/>
              <a:ea typeface="+mn-lt"/>
              <a:cs typeface="+mn-lt"/>
            </a:endParaRPr>
          </a:p>
          <a:p>
            <a:pPr marL="751840" lvl="1" indent="-457200">
              <a:buFont typeface="Arial"/>
              <a:buChar char="•"/>
            </a:pPr>
            <a:r>
              <a:rPr lang="en-US" sz="3600" dirty="0">
                <a:solidFill>
                  <a:srgbClr val="104735"/>
                </a:solidFill>
                <a:latin typeface="Source Sans Pro" panose="020B0503030403020204" pitchFamily="34" charset="0"/>
                <a:ea typeface="+mn-lt"/>
                <a:cs typeface="+mn-lt"/>
              </a:rPr>
              <a:t>A </a:t>
            </a:r>
            <a:r>
              <a:rPr lang="en-US" sz="3600" b="1" dirty="0">
                <a:solidFill>
                  <a:srgbClr val="104735"/>
                </a:solidFill>
                <a:latin typeface="Source Sans Pro" panose="020B0503030403020204" pitchFamily="34" charset="0"/>
                <a:ea typeface="+mn-lt"/>
                <a:cs typeface="+mn-lt"/>
              </a:rPr>
              <a:t>visitor's visa may be required </a:t>
            </a:r>
            <a:r>
              <a:rPr lang="en-US" sz="3600" dirty="0">
                <a:solidFill>
                  <a:srgbClr val="104735"/>
                </a:solidFill>
                <a:latin typeface="Source Sans Pro" panose="020B0503030403020204" pitchFamily="34" charset="0"/>
                <a:ea typeface="+mn-lt"/>
                <a:cs typeface="+mn-lt"/>
              </a:rPr>
              <a:t>to enter Mexico, Canada &amp; Adjacent Islands, depending on your country of citizenship. </a:t>
            </a:r>
          </a:p>
          <a:p>
            <a:pPr marL="1209040" lvl="2" indent="-457200">
              <a:buFont typeface="Arial"/>
              <a:buChar char="•"/>
            </a:pPr>
            <a:r>
              <a:rPr lang="en-US" sz="3600" dirty="0">
                <a:solidFill>
                  <a:srgbClr val="104735"/>
                </a:solidFill>
                <a:latin typeface="Source Sans Pro" panose="020B0503030403020204" pitchFamily="34" charset="0"/>
                <a:ea typeface="+mn-lt"/>
                <a:cs typeface="+mn-lt"/>
              </a:rPr>
              <a:t>Contact that country's foreign consulate to determine whether a visa is required. </a:t>
            </a:r>
            <a:endParaRPr lang="en-US" sz="3600" dirty="0">
              <a:solidFill>
                <a:srgbClr val="104735"/>
              </a:solidFill>
              <a:latin typeface="Source Sans Pro" panose="020B0503030403020204" pitchFamily="34" charset="0"/>
              <a:ea typeface="Open Sans"/>
              <a:cs typeface="Open Sans"/>
            </a:endParaRPr>
          </a:p>
          <a:p>
            <a:pPr lvl="2">
              <a:buFont typeface="Arial"/>
              <a:buChar char="•"/>
            </a:pPr>
            <a:endParaRPr lang="en-US" sz="3200" dirty="0">
              <a:latin typeface="Open Sans"/>
              <a:ea typeface="Open Sans"/>
              <a:cs typeface="Open Sans"/>
            </a:endParaRPr>
          </a:p>
          <a:p>
            <a:pPr lvl="2">
              <a:buFont typeface="Arial"/>
              <a:buChar char="•"/>
            </a:pPr>
            <a:endParaRPr lang="en-US" sz="3200" dirty="0">
              <a:latin typeface="Open Sans"/>
              <a:ea typeface="Open Sans"/>
              <a:cs typeface="Open Sans"/>
            </a:endParaRPr>
          </a:p>
        </p:txBody>
      </p:sp>
      <p:sp>
        <p:nvSpPr>
          <p:cNvPr id="5" name="TextBox 10">
            <a:extLst>
              <a:ext uri="{FF2B5EF4-FFF2-40B4-BE49-F238E27FC236}">
                <a16:creationId xmlns:a16="http://schemas.microsoft.com/office/drawing/2014/main" id="{836018BA-DF17-8141-2B31-3C99D57BA8F3}"/>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Traveling to Mexico, Canada &amp; Adjacent Islands</a:t>
            </a:r>
            <a:endParaRPr lang="en-US" sz="4400" dirty="0">
              <a:latin typeface="Source Sans Pro" panose="020B0503030403020204" pitchFamily="34" charset="0"/>
              <a:ea typeface="Open Sans"/>
              <a:cs typeface="Open Sans"/>
            </a:endParaRPr>
          </a:p>
        </p:txBody>
      </p:sp>
    </p:spTree>
    <p:extLst>
      <p:ext uri="{BB962C8B-B14F-4D97-AF65-F5344CB8AC3E}">
        <p14:creationId xmlns:p14="http://schemas.microsoft.com/office/powerpoint/2010/main" val="366719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38F75-6072-A100-1FC5-DAB3810624A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A710EF6-B280-8C95-C91A-A83C7A6E1FC4}"/>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E7075C0B-8557-B9C5-F270-8FB0DE07CB44}"/>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D75E9FB6-5863-11D1-CE7C-1D6FA555A407}"/>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B74B94FF-B895-C587-58DB-80118A0C85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18C5E3E0-F4E1-E339-2162-C4C0542CEA85}"/>
              </a:ext>
            </a:extLst>
          </p:cNvPr>
          <p:cNvSpPr txBox="1"/>
          <p:nvPr/>
        </p:nvSpPr>
        <p:spPr>
          <a:xfrm>
            <a:off x="669938" y="1878325"/>
            <a:ext cx="17349706" cy="60939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When you book your flight, make sure the </a:t>
            </a:r>
            <a:r>
              <a:rPr lang="en-US" sz="3600" b="1" dirty="0">
                <a:solidFill>
                  <a:srgbClr val="104735"/>
                </a:solidFill>
                <a:latin typeface="Source Sans Pro" panose="020B0503030403020204" pitchFamily="34" charset="0"/>
                <a:ea typeface="Open Sans"/>
                <a:cs typeface="Open Sans"/>
                <a:sym typeface="Source Sans Pro"/>
              </a:rPr>
              <a:t>name on your ticket exactly matches the identification (foreign passport)</a:t>
            </a:r>
            <a:r>
              <a:rPr lang="en-US" sz="3600" dirty="0">
                <a:solidFill>
                  <a:srgbClr val="104735"/>
                </a:solidFill>
                <a:latin typeface="Source Sans Pro" panose="020B0503030403020204" pitchFamily="34" charset="0"/>
                <a:ea typeface="Open Sans"/>
                <a:cs typeface="Open Sans"/>
                <a:sym typeface="Source Sans Pro"/>
              </a:rPr>
              <a:t> you will be presenting.</a:t>
            </a:r>
            <a:br>
              <a:rPr lang="en-US" sz="3600" dirty="0">
                <a:solidFill>
                  <a:srgbClr val="104735"/>
                </a:solidFill>
                <a:latin typeface="Source Sans Pro" panose="020B0503030403020204" pitchFamily="34" charset="0"/>
                <a:ea typeface="Open Sans"/>
                <a:cs typeface="Open Sans"/>
                <a:sym typeface="Source Sans Pro"/>
              </a:rPr>
            </a:b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Secure your devices</a:t>
            </a:r>
            <a:r>
              <a:rPr lang="en-US" sz="3600" dirty="0">
                <a:solidFill>
                  <a:srgbClr val="104735"/>
                </a:solidFill>
                <a:latin typeface="Source Sans Pro" panose="020B0503030403020204" pitchFamily="34" charset="0"/>
                <a:ea typeface="Open Sans"/>
                <a:cs typeface="Open Sans"/>
                <a:sym typeface="Source Sans Pro"/>
              </a:rPr>
              <a:t> (turn off face identification and turn on numerical password)</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b="1" dirty="0">
                <a:solidFill>
                  <a:srgbClr val="104735"/>
                </a:solidFill>
                <a:latin typeface="Source Sans Pro" panose="020B0503030403020204" pitchFamily="34" charset="0"/>
                <a:ea typeface="Open Sans"/>
                <a:cs typeface="Open Sans"/>
                <a:sym typeface="Source Sans Pro"/>
              </a:rPr>
              <a:t>Review your online social media</a:t>
            </a:r>
            <a:r>
              <a:rPr lang="en-US" sz="3600" dirty="0">
                <a:solidFill>
                  <a:srgbClr val="104735"/>
                </a:solidFill>
                <a:latin typeface="Source Sans Pro" panose="020B0503030403020204" pitchFamily="34" charset="0"/>
                <a:ea typeface="Open Sans"/>
                <a:cs typeface="Open Sans"/>
                <a:sym typeface="Source Sans Pro"/>
              </a:rPr>
              <a:t> to ensure it does not bring undue scrutiny on your primary purpose for being in the U.S.</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Carry your emergency contact list</a:t>
            </a:r>
          </a:p>
          <a:p>
            <a:pPr marL="588645" lvl="1" indent="-294005">
              <a:buFont typeface="Arial,Sans-Serif"/>
              <a:buChar char="•"/>
            </a:pPr>
            <a:endParaRPr lang="en-US" sz="3600" dirty="0">
              <a:solidFill>
                <a:srgbClr val="104735"/>
              </a:solidFill>
              <a:latin typeface="Source Sans Pro" panose="020B0503030403020204" pitchFamily="34" charset="0"/>
              <a:ea typeface="Open Sans"/>
              <a:cs typeface="Open Sans"/>
              <a:sym typeface="Source Sans Pro"/>
            </a:endParaRPr>
          </a:p>
          <a:p>
            <a:pPr marL="588645" lvl="1"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Bring a good book to read or music to listen to!</a:t>
            </a:r>
          </a:p>
        </p:txBody>
      </p:sp>
      <p:sp>
        <p:nvSpPr>
          <p:cNvPr id="5" name="TextBox 10">
            <a:extLst>
              <a:ext uri="{FF2B5EF4-FFF2-40B4-BE49-F238E27FC236}">
                <a16:creationId xmlns:a16="http://schemas.microsoft.com/office/drawing/2014/main" id="{B8619C2D-6572-04E3-C87E-C20234569B19}"/>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Additional Considerations for All Travel</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65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BE021-7C38-831A-AD90-25B815A7AFE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C1DF55B-AF8E-0BCF-0CF2-0664BBA0FC1E}"/>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819C95D3-9703-FF79-35CE-079729755D0C}"/>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18F20FD3-B9B7-EE3A-2DC3-8864EC555E1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89B1A008-827B-AFBD-4EDE-6561710314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1B4F37DA-1806-E7F2-04B5-68E79B7B1FFE}"/>
              </a:ext>
            </a:extLst>
          </p:cNvPr>
          <p:cNvSpPr txBox="1"/>
          <p:nvPr/>
        </p:nvSpPr>
        <p:spPr>
          <a:xfrm>
            <a:off x="654970" y="1888763"/>
            <a:ext cx="17351676" cy="714041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Source Sans Pro" panose="020B0503030403020204" pitchFamily="34" charset="0"/>
                <a:ea typeface="Open Sans" panose="020B0606030504020204" pitchFamily="34" charset="0"/>
                <a:cs typeface="Open Sans" panose="020B0606030504020204" pitchFamily="34" charset="0"/>
              </a:rPr>
              <a:t>The US government agency you are mostly likely to encounter in the U.S. is ICE. While ICE has broad authority to conduct investigations, you have certain rights under the Constitution regardless of your immigration status. </a:t>
            </a:r>
          </a:p>
          <a:p>
            <a:endParaRPr lang="en-US" sz="3600" dirty="0">
              <a:latin typeface="Source Sans Pro" panose="020B0503030403020204" pitchFamily="34" charset="0"/>
              <a:ea typeface="Open Sans" panose="020B0606030504020204" pitchFamily="34" charset="0"/>
              <a:cs typeface="Open Sans" panose="020B0606030504020204" pitchFamily="34" charset="0"/>
            </a:endParaRPr>
          </a:p>
          <a:p>
            <a:r>
              <a:rPr lang="en-US" sz="3600" b="1" dirty="0">
                <a:latin typeface="Source Sans Pro" panose="020B0503030403020204" pitchFamily="34" charset="0"/>
                <a:ea typeface="Open Sans" panose="020B0606030504020204" pitchFamily="34" charset="0"/>
                <a:cs typeface="Open Sans" panose="020B0606030504020204" pitchFamily="34" charset="0"/>
              </a:rPr>
              <a:t>Your rights include</a:t>
            </a:r>
            <a:r>
              <a:rPr lang="en-US" sz="3600" dirty="0">
                <a:latin typeface="Source Sans Pro" panose="020B0503030403020204" pitchFamily="34" charset="0"/>
                <a:ea typeface="Open Sans" panose="020B0606030504020204" pitchFamily="34" charset="0"/>
                <a:cs typeface="Open Sans" panose="020B0606030504020204" pitchFamily="34" charset="0"/>
              </a:rPr>
              <a:t>:</a:t>
            </a:r>
          </a:p>
          <a:p>
            <a:r>
              <a:rPr lang="en-US" sz="3600" dirty="0">
                <a:latin typeface="Source Sans Pro" panose="020B0503030403020204" pitchFamily="34" charset="0"/>
                <a:ea typeface="Open Sans" panose="020B0606030504020204" pitchFamily="34" charset="0"/>
                <a:cs typeface="Open Sans" panose="020B0606030504020204" pitchFamily="34" charset="0"/>
              </a:rPr>
              <a:t> </a:t>
            </a:r>
          </a:p>
          <a:p>
            <a:pPr marL="457200" indent="-457200">
              <a:buFont typeface="Arial" panose="020B0604020202020204" pitchFamily="34" charset="0"/>
              <a:buChar char="•"/>
            </a:pPr>
            <a:r>
              <a:rPr lang="en-US" sz="3600" b="1" dirty="0">
                <a:latin typeface="Source Sans Pro" panose="020B0503030403020204" pitchFamily="34" charset="0"/>
                <a:ea typeface="Open Sans" panose="020B0606030504020204" pitchFamily="34" charset="0"/>
                <a:cs typeface="Open Sans" panose="020B0606030504020204" pitchFamily="34" charset="0"/>
              </a:rPr>
              <a:t>The right to remain silent</a:t>
            </a:r>
            <a:r>
              <a:rPr lang="en-US" sz="3600" dirty="0">
                <a:latin typeface="Source Sans Pro" panose="020B0503030403020204" pitchFamily="34" charset="0"/>
                <a:ea typeface="Open Sans" panose="020B0606030504020204" pitchFamily="34" charset="0"/>
                <a:cs typeface="Open Sans" panose="020B0606030504020204" pitchFamily="34" charset="0"/>
              </a:rPr>
              <a:t>. You are not required to discuss your immigration or citizenship status with police, immigration agents, or other officials. Keep in mind that anything you tell an officer can later be used against you in immigration court.</a:t>
            </a:r>
          </a:p>
          <a:p>
            <a:pPr marL="457200" indent="-457200">
              <a:buFont typeface="Arial" panose="020B0604020202020204" pitchFamily="34" charset="0"/>
              <a:buChar char="•"/>
            </a:pPr>
            <a:endParaRPr lang="en-US" sz="3600" dirty="0">
              <a:latin typeface="Source Sans Pro" panose="020B0503030403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600" dirty="0">
                <a:latin typeface="Source Sans Pro" panose="020B0503030403020204" pitchFamily="34" charset="0"/>
                <a:ea typeface="Open Sans" panose="020B0606030504020204" pitchFamily="34" charset="0"/>
                <a:cs typeface="Open Sans" panose="020B0606030504020204" pitchFamily="34" charset="0"/>
              </a:rPr>
              <a:t>If you are not a U.S. citizen, </a:t>
            </a:r>
            <a:r>
              <a:rPr lang="en-US" sz="3600" b="1" dirty="0">
                <a:latin typeface="Source Sans Pro" panose="020B0503030403020204" pitchFamily="34" charset="0"/>
                <a:ea typeface="Open Sans" panose="020B0606030504020204" pitchFamily="34" charset="0"/>
                <a:cs typeface="Open Sans" panose="020B0606030504020204" pitchFamily="34" charset="0"/>
              </a:rPr>
              <a:t>you must show an officer your most recent I-94 admission record, I-20 or DS-2019 and foreign passport</a:t>
            </a:r>
            <a:r>
              <a:rPr lang="en-US" sz="3600" dirty="0">
                <a:latin typeface="Source Sans Pro" panose="020B0503030403020204" pitchFamily="34" charset="0"/>
                <a:ea typeface="Open Sans" panose="020B0606030504020204" pitchFamily="34" charset="0"/>
                <a:cs typeface="Open Sans" panose="020B0606030504020204" pitchFamily="34" charset="0"/>
              </a:rPr>
              <a:t>. </a:t>
            </a:r>
          </a:p>
          <a:p>
            <a:pPr marL="457200" indent="-4572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10">
            <a:extLst>
              <a:ext uri="{FF2B5EF4-FFF2-40B4-BE49-F238E27FC236}">
                <a16:creationId xmlns:a16="http://schemas.microsoft.com/office/drawing/2014/main" id="{198E3FF5-2C95-077B-6C5B-69ED3588EDE4}"/>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Interactions with Immigration Enforcement </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522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4198D-73B7-0B9D-12CA-B448D8CB19B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5584722-E8D3-209B-0325-ABB74A9B9820}"/>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31B73C84-1C89-270A-AD79-6AE369AE9298}"/>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BB7FF9BB-753F-21F8-9B81-B87A70C70B89}"/>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67E300D8-B2B3-EED2-7357-E9B5C68139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0F388331-EE4E-8C96-4B0C-DDE82FD8734A}"/>
              </a:ext>
            </a:extLst>
          </p:cNvPr>
          <p:cNvSpPr txBox="1"/>
          <p:nvPr/>
        </p:nvSpPr>
        <p:spPr>
          <a:xfrm>
            <a:off x="669938" y="1731117"/>
            <a:ext cx="17266370" cy="933922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In general, you should feel confident to travel. Most of what you hear and read will not impact you. Be prepared and confident, but exercise caution.</a:t>
            </a:r>
          </a:p>
          <a:p>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How to Prepare:</a:t>
            </a: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514350" indent="-514350">
              <a:buFont typeface="+mj-lt"/>
              <a:buAutoNum type="arabicPeriod"/>
            </a:pPr>
            <a:r>
              <a:rPr lang="en-US" sz="3600" dirty="0">
                <a:solidFill>
                  <a:srgbClr val="104735"/>
                </a:solidFill>
                <a:highlight>
                  <a:srgbClr val="FFFF00"/>
                </a:highlight>
                <a:latin typeface="Source Sans Pro" panose="020B0503030403020204" pitchFamily="34" charset="0"/>
                <a:ea typeface="Open Sans" panose="020B0606030504020204" pitchFamily="34" charset="0"/>
                <a:cs typeface="Open Sans" panose="020B0606030504020204" pitchFamily="34" charset="0"/>
              </a:rPr>
              <a:t>Refer regularly to </a:t>
            </a:r>
            <a:r>
              <a:rPr lang="en-US" sz="3600" dirty="0">
                <a:solidFill>
                  <a:srgbClr val="104735"/>
                </a:solidFill>
                <a:highlight>
                  <a:srgbClr val="FFFF00"/>
                </a:highlight>
                <a:latin typeface="Source Sans Pro" panose="020B0503030403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ISSS Immigration Resources</a:t>
            </a:r>
            <a:r>
              <a:rPr lang="en-US" sz="3600" dirty="0">
                <a:solidFill>
                  <a:srgbClr val="104735"/>
                </a:solidFill>
                <a:highlight>
                  <a:srgbClr val="FFFF00"/>
                </a:highlight>
                <a:latin typeface="Source Sans Pro" panose="020B0503030403020204" pitchFamily="34" charset="0"/>
                <a:ea typeface="Open Sans" panose="020B0606030504020204" pitchFamily="34" charset="0"/>
                <a:cs typeface="Open Sans" panose="020B0606030504020204" pitchFamily="34" charset="0"/>
              </a:rPr>
              <a:t> </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website for updates on immigration policy changes</a:t>
            </a:r>
            <a:b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b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514350" indent="-514350">
              <a:buFont typeface="+mj-lt"/>
              <a:buAutoNum type="arabicPeriod"/>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Ask yourself a few simple questions:</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Is your visa still valid?</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Is your SEVIS record active? (</a:t>
            </a:r>
            <a:r>
              <a:rPr lang="en-US" sz="3600" dirty="0">
                <a:solidFill>
                  <a:srgbClr val="104735"/>
                </a:solidFill>
                <a:highlight>
                  <a:srgbClr val="FFFF00"/>
                </a:highlight>
                <a:latin typeface="Source Sans Pro" panose="020B0503030403020204" pitchFamily="34" charset="0"/>
                <a:ea typeface="Open Sans" panose="020B0606030504020204" pitchFamily="34" charset="0"/>
                <a:cs typeface="Open Sans" panose="020B0606030504020204" pitchFamily="34" charset="0"/>
              </a:rPr>
              <a:t>ISSS will contact you if your SEVIS is terminated</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Is your I-20 or DS-2019 still valid and signed for international travel?</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Have you screened your social media accounts for any concerns?</a:t>
            </a:r>
          </a:p>
          <a:p>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a:t>
            </a:r>
            <a:r>
              <a:rPr lang="en-US" sz="3600" i="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If you answered ‘Yes’ to these questions, you are ready to travel!</a:t>
            </a:r>
            <a:br>
              <a:rPr lang="en-US" sz="32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br>
            <a:endParaRPr lang="en-US" sz="32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br>
              <a:rPr lang="en-US" sz="3200" dirty="0">
                <a:latin typeface="Open Sans"/>
                <a:ea typeface="Calibri"/>
                <a:cs typeface="Calibri"/>
              </a:rPr>
            </a:br>
            <a:endParaRPr lang="en-US" sz="3200" dirty="0">
              <a:solidFill>
                <a:srgbClr val="000000"/>
              </a:solidFill>
              <a:latin typeface="Open Sans"/>
              <a:ea typeface="Calibri"/>
              <a:cs typeface="Calibri"/>
            </a:endParaRPr>
          </a:p>
          <a:p>
            <a:pPr marL="457200" indent="-457200">
              <a:lnSpc>
                <a:spcPct val="150000"/>
              </a:lnSpc>
              <a:buFont typeface="Arial"/>
              <a:buChar char="•"/>
            </a:pPr>
            <a:endParaRPr lang="en-US" sz="3200" dirty="0">
              <a:solidFill>
                <a:srgbClr val="000000"/>
              </a:solidFill>
              <a:latin typeface="Open Sans"/>
              <a:ea typeface="Open Sans"/>
              <a:cs typeface="Open Sans"/>
            </a:endParaRPr>
          </a:p>
        </p:txBody>
      </p:sp>
      <p:sp>
        <p:nvSpPr>
          <p:cNvPr id="5" name="TextBox 10">
            <a:extLst>
              <a:ext uri="{FF2B5EF4-FFF2-40B4-BE49-F238E27FC236}">
                <a16:creationId xmlns:a16="http://schemas.microsoft.com/office/drawing/2014/main" id="{24188E86-8509-5DC4-546D-6453C79B2137}"/>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chemeClr val="bg1"/>
                </a:solidFill>
                <a:latin typeface="Source Sans Pro" panose="020B0503030403020204" pitchFamily="34" charset="0"/>
                <a:ea typeface="Open Sans"/>
                <a:cs typeface="Open Sans"/>
              </a:rPr>
              <a:t>What you need to know to travel safely and with confidence</a:t>
            </a:r>
            <a:endParaRPr lang="en-US" sz="4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38897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C52F-1911-EAAC-1D0C-784B6D6A2E2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5BC5F55B-E7A2-AA24-F761-49ADD0D8686F}"/>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1696D79F-4233-3E24-615F-B4E1E4C3D578}"/>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D876CDCA-E7A9-29E6-0B3F-0B141A55DA3C}"/>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65DD3CA1-04F9-D4F0-396E-7DBDDED0FF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FC8455E8-889F-DFA3-3D35-C7A65FFC93B4}"/>
              </a:ext>
            </a:extLst>
          </p:cNvPr>
          <p:cNvSpPr txBox="1"/>
          <p:nvPr/>
        </p:nvSpPr>
        <p:spPr>
          <a:xfrm>
            <a:off x="654970" y="1888763"/>
            <a:ext cx="17351676" cy="66479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600" b="1" dirty="0">
                <a:latin typeface="Source Sans Pro" panose="020B0503030403020204" pitchFamily="34" charset="0"/>
                <a:ea typeface="Open Sans" panose="020B0606030504020204" pitchFamily="34" charset="0"/>
                <a:cs typeface="Open Sans" panose="020B0606030504020204" pitchFamily="34" charset="0"/>
              </a:rPr>
              <a:t>If an ICE officer asks to enter your home, you have the right to say no</a:t>
            </a:r>
            <a:r>
              <a:rPr lang="en-US" sz="3600" dirty="0">
                <a:latin typeface="Source Sans Pro" panose="020B0503030403020204" pitchFamily="34" charset="0"/>
                <a:ea typeface="Open Sans" panose="020B0606030504020204" pitchFamily="34" charset="0"/>
                <a:cs typeface="Open Sans" panose="020B0606030504020204" pitchFamily="34" charset="0"/>
              </a:rPr>
              <a:t>. </a:t>
            </a:r>
          </a:p>
          <a:p>
            <a:pPr marL="914400" lvl="1" indent="-457200">
              <a:buFont typeface="Arial" panose="020B0604020202020204" pitchFamily="34" charset="0"/>
              <a:buChar char="•"/>
            </a:pPr>
            <a:r>
              <a:rPr lang="en-US" sz="3600" dirty="0">
                <a:latin typeface="Source Sans Pro" panose="020B0503030403020204" pitchFamily="34" charset="0"/>
                <a:ea typeface="Open Sans" panose="020B0606030504020204" pitchFamily="34" charset="0"/>
                <a:cs typeface="Open Sans" panose="020B0606030504020204" pitchFamily="34" charset="0"/>
              </a:rPr>
              <a:t>ICE can only enter your home by force if they have a judicial warrant from a judge. </a:t>
            </a:r>
          </a:p>
          <a:p>
            <a:pPr marL="914400" lvl="1" indent="-457200">
              <a:buFont typeface="Arial" panose="020B0604020202020204" pitchFamily="34" charset="0"/>
              <a:buChar char="•"/>
            </a:pPr>
            <a:r>
              <a:rPr lang="en-US" sz="3600" dirty="0">
                <a:latin typeface="Source Sans Pro" panose="020B0503030403020204" pitchFamily="34" charset="0"/>
                <a:ea typeface="Open Sans" panose="020B0606030504020204" pitchFamily="34" charset="0"/>
                <a:cs typeface="Open Sans" panose="020B0606030504020204" pitchFamily="34" charset="0"/>
              </a:rPr>
              <a:t>A “warrant” issued by the Department of Homeland Security (DHS) is not a valid warrant to enter your home under the Constitution. </a:t>
            </a:r>
          </a:p>
          <a:p>
            <a:pPr marL="914400" lvl="1" indent="-457200">
              <a:buFont typeface="Arial" panose="020B0604020202020204" pitchFamily="34" charset="0"/>
              <a:buChar char="•"/>
            </a:pPr>
            <a:r>
              <a:rPr lang="en-US" sz="3600" dirty="0">
                <a:latin typeface="Source Sans Pro" panose="020B0503030403020204" pitchFamily="34" charset="0"/>
                <a:ea typeface="Open Sans" panose="020B0606030504020204" pitchFamily="34" charset="0"/>
                <a:cs typeface="Open Sans" panose="020B0606030504020204" pitchFamily="34" charset="0"/>
              </a:rPr>
              <a:t>If an ICE officer says they have a warrant to enter the home, you should ask them to show you. </a:t>
            </a:r>
          </a:p>
          <a:p>
            <a:pPr marL="457200" indent="-457200">
              <a:buFont typeface="Arial" panose="020B0604020202020204" pitchFamily="34" charset="0"/>
              <a:buChar char="•"/>
            </a:pPr>
            <a:endParaRPr lang="en-US" sz="3600" dirty="0">
              <a:latin typeface="Source Sans Pro" panose="020B0503030403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600" b="1" dirty="0">
                <a:latin typeface="Source Sans Pro" panose="020B0503030403020204" pitchFamily="34" charset="0"/>
                <a:ea typeface="Open Sans" panose="020B0606030504020204" pitchFamily="34" charset="0"/>
                <a:cs typeface="Open Sans" panose="020B0606030504020204" pitchFamily="34" charset="0"/>
              </a:rPr>
              <a:t>Carry I-94 evidence of registration and lawful status. </a:t>
            </a:r>
            <a:r>
              <a:rPr lang="en-US" sz="3600" dirty="0">
                <a:latin typeface="Source Sans Pro" panose="020B0503030403020204" pitchFamily="34" charset="0"/>
                <a:ea typeface="Open Sans" panose="020B0606030504020204" pitchFamily="34" charset="0"/>
                <a:cs typeface="Open Sans" panose="020B0606030504020204" pitchFamily="34" charset="0"/>
              </a:rPr>
              <a:t>This is especially critical if you travel near the U.S. border where ICE has increased authority to conduct searches. </a:t>
            </a:r>
          </a:p>
          <a:p>
            <a:pPr marL="914400" lvl="1" indent="-457200">
              <a:buFont typeface="Arial" panose="020B0604020202020204" pitchFamily="34" charset="0"/>
              <a:buChar char="•"/>
            </a:pPr>
            <a:r>
              <a:rPr lang="en-US" sz="3600" dirty="0">
                <a:latin typeface="Source Sans Pro" panose="020B0503030403020204" pitchFamily="34" charset="0"/>
                <a:ea typeface="Open Sans" panose="020B0606030504020204" pitchFamily="34" charset="0"/>
                <a:cs typeface="Open Sans" panose="020B0606030504020204" pitchFamily="34" charset="0"/>
              </a:rPr>
              <a:t>If you don’t have your documents with you, tell the officer that you want to remain silent, or that you want to </a:t>
            </a:r>
            <a:r>
              <a:rPr lang="en-US" sz="3600" b="1" dirty="0">
                <a:latin typeface="Source Sans Pro" panose="020B0503030403020204" pitchFamily="34" charset="0"/>
                <a:ea typeface="Open Sans" panose="020B0606030504020204" pitchFamily="34" charset="0"/>
                <a:cs typeface="Open Sans" panose="020B0606030504020204" pitchFamily="34" charset="0"/>
              </a:rPr>
              <a:t>consult a lawyer or UO Office of General Counsel </a:t>
            </a:r>
            <a:r>
              <a:rPr lang="en-US" sz="3600" dirty="0">
                <a:latin typeface="Source Sans Pro" panose="020B0503030403020204" pitchFamily="34" charset="0"/>
                <a:ea typeface="Open Sans" panose="020B0606030504020204" pitchFamily="34" charset="0"/>
                <a:cs typeface="Open Sans" panose="020B0606030504020204" pitchFamily="34" charset="0"/>
              </a:rPr>
              <a:t>before answering any questions.</a:t>
            </a:r>
          </a:p>
        </p:txBody>
      </p:sp>
      <p:sp>
        <p:nvSpPr>
          <p:cNvPr id="5" name="TextBox 10">
            <a:extLst>
              <a:ext uri="{FF2B5EF4-FFF2-40B4-BE49-F238E27FC236}">
                <a16:creationId xmlns:a16="http://schemas.microsoft.com/office/drawing/2014/main" id="{2450B5BC-F494-0119-2151-2BF2A6AF7CDC}"/>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Interactions with Immigration Enforcement </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649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3382-8CF7-E820-E653-1699A87DE91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084EAC6-0E48-A742-D40B-EF0C9DA517A1}"/>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C5833DA5-616F-496A-2590-71F82FA586BF}"/>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065CFD67-3A57-06C2-3D8D-1B803CC1C753}"/>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667967A2-0BB4-F1F2-458B-5BE59C8DA5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9B551741-5D3D-FF5A-D650-47CE9D7260B4}"/>
              </a:ext>
            </a:extLst>
          </p:cNvPr>
          <p:cNvSpPr txBox="1"/>
          <p:nvPr/>
        </p:nvSpPr>
        <p:spPr>
          <a:xfrm>
            <a:off x="654970" y="1888763"/>
            <a:ext cx="17351676" cy="38779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600" b="1" dirty="0">
                <a:latin typeface="Source Sans Pro" panose="020B0503030403020204" pitchFamily="34" charset="0"/>
                <a:ea typeface="Open Sans" panose="020B0606030504020204" pitchFamily="34" charset="0"/>
                <a:cs typeface="Open Sans" panose="020B0606030504020204" pitchFamily="34" charset="0"/>
              </a:rPr>
              <a:t>If an ICE agent asks to search you, you have the right to say no</a:t>
            </a:r>
            <a:r>
              <a:rPr lang="en-US" sz="3600" dirty="0">
                <a:latin typeface="Source Sans Pro" panose="020B0503030403020204" pitchFamily="34" charset="0"/>
                <a:ea typeface="Open Sans" panose="020B0606030504020204" pitchFamily="34" charset="0"/>
                <a:cs typeface="Open Sans" panose="020B0606030504020204" pitchFamily="34" charset="0"/>
              </a:rPr>
              <a:t>. </a:t>
            </a:r>
          </a:p>
          <a:p>
            <a:pPr marL="914400" lvl="1" indent="-457200">
              <a:buFont typeface="Arial" panose="020B0604020202020204" pitchFamily="34" charset="0"/>
              <a:buChar char="•"/>
            </a:pPr>
            <a:r>
              <a:rPr lang="en-US" sz="3600" dirty="0">
                <a:latin typeface="Source Sans Pro" panose="020B0503030403020204" pitchFamily="34" charset="0"/>
                <a:ea typeface="Open Sans" panose="020B0606030504020204" pitchFamily="34" charset="0"/>
                <a:cs typeface="Open Sans" panose="020B0606030504020204" pitchFamily="34" charset="0"/>
              </a:rPr>
              <a:t>Agents need your consent or probable cause to search you and your belongings.</a:t>
            </a:r>
          </a:p>
          <a:p>
            <a:pPr marL="457200" indent="-457200">
              <a:buFont typeface="Arial" panose="020B0604020202020204" pitchFamily="34" charset="0"/>
              <a:buChar char="•"/>
            </a:pPr>
            <a:endParaRPr lang="en-US" sz="3600" dirty="0">
              <a:latin typeface="Source Sans Pro" panose="020B0503030403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600" dirty="0">
                <a:latin typeface="Source Sans Pro" panose="020B0503030403020204" pitchFamily="34" charset="0"/>
                <a:ea typeface="Open Sans" panose="020B0606030504020204" pitchFamily="34" charset="0"/>
                <a:cs typeface="Open Sans" panose="020B0606030504020204" pitchFamily="34" charset="0"/>
              </a:rPr>
              <a:t>If you are pressured into signing a statement or waiving your rights, d</a:t>
            </a:r>
            <a:r>
              <a:rPr lang="en-US" sz="3600" b="1" dirty="0">
                <a:latin typeface="Source Sans Pro" panose="020B0503030403020204" pitchFamily="34" charset="0"/>
                <a:ea typeface="Open Sans" panose="020B0606030504020204" pitchFamily="34" charset="0"/>
                <a:cs typeface="Open Sans" panose="020B0606030504020204" pitchFamily="34" charset="0"/>
              </a:rPr>
              <a:t>o not sign anything</a:t>
            </a:r>
            <a:r>
              <a:rPr lang="en-US" sz="3600" dirty="0">
                <a:latin typeface="Source Sans Pro" panose="020B0503030403020204" pitchFamily="34" charset="0"/>
                <a:ea typeface="Open Sans" panose="020B0606030504020204" pitchFamily="34" charset="0"/>
                <a:cs typeface="Open Sans" panose="020B0606030504020204" pitchFamily="34" charset="0"/>
              </a:rPr>
              <a:t> without first consulting with an attorney or UO General Counsel.</a:t>
            </a:r>
          </a:p>
          <a:p>
            <a:pPr marL="457200" indent="-457200">
              <a:buFont typeface="Arial" panose="020B0604020202020204" pitchFamily="34" charset="0"/>
              <a:buChar char="•"/>
            </a:pPr>
            <a:endParaRPr lang="en-US" sz="3600" dirty="0">
              <a:latin typeface="Source Sans Pro" panose="020B0503030403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600" b="1" dirty="0">
                <a:latin typeface="Source Sans Pro" panose="020B0503030403020204" pitchFamily="34" charset="0"/>
                <a:ea typeface="Open Sans" panose="020B0606030504020204" pitchFamily="34" charset="0"/>
                <a:cs typeface="Open Sans" panose="020B0606030504020204" pitchFamily="34" charset="0"/>
              </a:rPr>
              <a:t>You have the right to ask if you are free to leave</a:t>
            </a:r>
            <a:r>
              <a:rPr lang="en-US" sz="3600" dirty="0">
                <a:latin typeface="Source Sans Pro" panose="020B0503030403020204" pitchFamily="34" charset="0"/>
                <a:ea typeface="Open Sans" panose="020B0606030504020204" pitchFamily="34" charset="0"/>
                <a:cs typeface="Open Sans" panose="020B0606030504020204" pitchFamily="34" charset="0"/>
              </a:rPr>
              <a:t>. If the agent says yes, leave calmly. </a:t>
            </a:r>
          </a:p>
        </p:txBody>
      </p:sp>
      <p:sp>
        <p:nvSpPr>
          <p:cNvPr id="5" name="TextBox 10">
            <a:extLst>
              <a:ext uri="{FF2B5EF4-FFF2-40B4-BE49-F238E27FC236}">
                <a16:creationId xmlns:a16="http://schemas.microsoft.com/office/drawing/2014/main" id="{8AA0BDF6-90B5-06B1-C58D-142D774AE1B4}"/>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Interactions with Immigration Enforcement </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115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B0931-6D90-CFBE-5BF2-282C45B1D8C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FBFFD22-02AA-2DBC-824B-B872906D0E5E}"/>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E179E774-F981-0439-5173-F79D4246EDAD}"/>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4DE5F0AA-6C8C-B9BA-587A-DCD576B24C8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83B0F63A-846B-8662-49B3-FD954E1D64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74D967CF-E695-4D61-3AA7-32E79F56C6DE}"/>
              </a:ext>
            </a:extLst>
          </p:cNvPr>
          <p:cNvSpPr txBox="1"/>
          <p:nvPr/>
        </p:nvSpPr>
        <p:spPr>
          <a:xfrm>
            <a:off x="654970" y="1962040"/>
            <a:ext cx="17364674" cy="714041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b="1" dirty="0">
                <a:solidFill>
                  <a:srgbClr val="104735"/>
                </a:solidFill>
                <a:latin typeface="Source Sans Pro" panose="020B0503030403020204" pitchFamily="34" charset="0"/>
                <a:ea typeface="Open Sans"/>
                <a:cs typeface="Open Sans"/>
              </a:rPr>
              <a:t>B</a:t>
            </a:r>
            <a:r>
              <a:rPr lang="en-US" sz="3600" b="1" i="0" dirty="0">
                <a:solidFill>
                  <a:srgbClr val="104735"/>
                </a:solidFill>
                <a:effectLst/>
                <a:latin typeface="Source Sans Pro" panose="020B0503030403020204" pitchFamily="34" charset="0"/>
                <a:ea typeface="Open Sans"/>
                <a:cs typeface="Open Sans"/>
              </a:rPr>
              <a:t>e polite and respectful</a:t>
            </a:r>
            <a:r>
              <a:rPr lang="en-US" sz="3600" i="0" dirty="0">
                <a:solidFill>
                  <a:srgbClr val="104735"/>
                </a:solidFill>
                <a:effectLst/>
                <a:latin typeface="Source Sans Pro" panose="020B0503030403020204" pitchFamily="34" charset="0"/>
                <a:ea typeface="Open Sans"/>
                <a:cs typeface="Open Sans"/>
              </a:rPr>
              <a:t>. </a:t>
            </a:r>
            <a:br>
              <a:rPr lang="en-US" sz="3600" i="0" dirty="0">
                <a:effectLst/>
                <a:latin typeface="Source Sans Pro" panose="020B0503030403020204" pitchFamily="34" charset="0"/>
                <a:ea typeface="Open Sans" panose="020B0606030504020204" pitchFamily="34" charset="0"/>
                <a:cs typeface="Open Sans" panose="020B0606030504020204" pitchFamily="34" charset="0"/>
              </a:rPr>
            </a:b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571500" indent="-571500" algn="l">
              <a:buFont typeface="Arial" panose="020B0604020202020204" pitchFamily="34" charset="0"/>
              <a:buChar char="•"/>
            </a:pPr>
            <a:r>
              <a:rPr lang="en-US" sz="3600" i="0" dirty="0">
                <a:solidFill>
                  <a:srgbClr val="104735"/>
                </a:solidFill>
                <a:effectLst/>
                <a:latin typeface="Source Sans Pro" panose="020B0503030403020204" pitchFamily="34" charset="0"/>
                <a:ea typeface="Open Sans"/>
                <a:cs typeface="Open Sans"/>
              </a:rPr>
              <a:t>If the </a:t>
            </a:r>
            <a:r>
              <a:rPr lang="en-US" sz="3600" b="1" i="0" dirty="0">
                <a:solidFill>
                  <a:srgbClr val="104735"/>
                </a:solidFill>
                <a:effectLst/>
                <a:latin typeface="Source Sans Pro" panose="020B0503030403020204" pitchFamily="34" charset="0"/>
                <a:ea typeface="Open Sans"/>
                <a:cs typeface="Open Sans"/>
              </a:rPr>
              <a:t>officer requests information</a:t>
            </a:r>
            <a:r>
              <a:rPr lang="en-US" sz="3600" b="0" i="0" dirty="0">
                <a:solidFill>
                  <a:srgbClr val="104735"/>
                </a:solidFill>
                <a:effectLst/>
                <a:latin typeface="Source Sans Pro" panose="020B0503030403020204" pitchFamily="34" charset="0"/>
                <a:ea typeface="Open Sans"/>
                <a:cs typeface="Open Sans"/>
              </a:rPr>
              <a:t> or presents you with a warrant, subpoena, or order, tell the officer: </a:t>
            </a:r>
            <a:r>
              <a:rPr lang="en-US" sz="3600" b="0" i="1" dirty="0">
                <a:solidFill>
                  <a:srgbClr val="104735"/>
                </a:solidFill>
                <a:effectLst/>
                <a:latin typeface="Source Sans Pro" panose="020B0503030403020204" pitchFamily="34" charset="0"/>
                <a:ea typeface="Open Sans"/>
                <a:cs typeface="Open Sans"/>
              </a:rPr>
              <a:t>“I understand that you're here in an official capacity, but I’m obligated to call </a:t>
            </a:r>
            <a:r>
              <a:rPr lang="en-US" sz="3600" i="1" dirty="0">
                <a:solidFill>
                  <a:srgbClr val="104735"/>
                </a:solidFill>
                <a:latin typeface="Source Sans Pro" panose="020B0503030403020204" pitchFamily="34" charset="0"/>
                <a:ea typeface="Open Sans"/>
                <a:cs typeface="Open Sans"/>
              </a:rPr>
              <a:t>the UO’s </a:t>
            </a:r>
            <a:r>
              <a:rPr lang="en-US" sz="3600" b="0" i="1" dirty="0">
                <a:solidFill>
                  <a:srgbClr val="104735"/>
                </a:solidFill>
                <a:effectLst/>
                <a:latin typeface="Source Sans Pro" panose="020B0503030403020204" pitchFamily="34" charset="0"/>
                <a:ea typeface="Open Sans"/>
                <a:cs typeface="Open Sans"/>
              </a:rPr>
              <a:t>General Counsel office first.”</a:t>
            </a:r>
            <a:endParaRPr lang="en-US" sz="3600" i="1"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1028700" lvl="1"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Get</a:t>
            </a:r>
            <a:r>
              <a:rPr lang="en-US" sz="3600" i="0" dirty="0">
                <a:solidFill>
                  <a:srgbClr val="104735"/>
                </a:solidFill>
                <a:effectLst/>
                <a:latin typeface="Source Sans Pro" panose="020B0503030403020204" pitchFamily="34" charset="0"/>
                <a:ea typeface="Open Sans"/>
                <a:cs typeface="Open Sans"/>
              </a:rPr>
              <a:t> the officer’s name, ID number, agency affiliation</a:t>
            </a:r>
            <a:br>
              <a:rPr lang="en-US" sz="3600" b="0" i="0" dirty="0">
                <a:effectLst/>
                <a:latin typeface="Source Sans Pro" panose="020B0503030403020204" pitchFamily="34" charset="0"/>
                <a:ea typeface="Open Sans" panose="020B0606030504020204" pitchFamily="34" charset="0"/>
                <a:cs typeface="Open Sans" panose="020B0606030504020204" pitchFamily="34" charset="0"/>
              </a:rPr>
            </a:br>
            <a:endParaRPr lang="en-US" sz="3600" b="0" i="0" dirty="0">
              <a:solidFill>
                <a:srgbClr val="104735"/>
              </a:solidFill>
              <a:effectLst/>
              <a:latin typeface="Source Sans Pro" panose="020B0503030403020204" pitchFamily="34" charset="0"/>
              <a:ea typeface="Open Sans" panose="020B0606030504020204" pitchFamily="34" charset="0"/>
              <a:cs typeface="Open Sans" panose="020B0606030504020204" pitchFamily="34" charset="0"/>
            </a:endParaRPr>
          </a:p>
          <a:p>
            <a:pPr marL="571500" indent="-571500" algn="l">
              <a:buFont typeface="Arial" panose="020B0604020202020204" pitchFamily="34" charset="0"/>
              <a:buChar char="•"/>
            </a:pPr>
            <a:r>
              <a:rPr lang="en-US" sz="3600" b="1" i="0" dirty="0">
                <a:solidFill>
                  <a:srgbClr val="104735"/>
                </a:solidFill>
                <a:effectLst/>
                <a:latin typeface="Source Sans Pro" panose="020B0503030403020204" pitchFamily="34" charset="0"/>
                <a:ea typeface="Open Sans"/>
                <a:cs typeface="Open Sans"/>
              </a:rPr>
              <a:t>Contact UO General Counsel’s Office</a:t>
            </a:r>
            <a:r>
              <a:rPr lang="en-US" sz="3600" b="0" i="0" dirty="0">
                <a:solidFill>
                  <a:srgbClr val="104735"/>
                </a:solidFill>
                <a:effectLst/>
                <a:latin typeface="Source Sans Pro" panose="020B0503030403020204" pitchFamily="34" charset="0"/>
                <a:ea typeface="Open Sans"/>
                <a:cs typeface="Open Sans"/>
              </a:rPr>
              <a:t> at </a:t>
            </a:r>
            <a:r>
              <a:rPr lang="en-US" sz="3600" b="1" i="0" dirty="0">
                <a:solidFill>
                  <a:srgbClr val="104735"/>
                </a:solidFill>
                <a:effectLst/>
                <a:latin typeface="Source Sans Pro" panose="020B0503030403020204" pitchFamily="34" charset="0"/>
                <a:ea typeface="Open Sans"/>
                <a:cs typeface="Open Sans"/>
              </a:rPr>
              <a:t>(541) 346-3082</a:t>
            </a:r>
            <a:r>
              <a:rPr lang="en-US" sz="3600" b="0" i="0" dirty="0">
                <a:solidFill>
                  <a:srgbClr val="104735"/>
                </a:solidFill>
                <a:effectLst/>
                <a:latin typeface="Source Sans Pro" panose="020B0503030403020204" pitchFamily="34" charset="0"/>
                <a:ea typeface="Open Sans"/>
                <a:cs typeface="Open Sans"/>
              </a:rPr>
              <a:t> and provide the officer’s identification information. Email any document provided by the officer to </a:t>
            </a:r>
            <a:r>
              <a:rPr lang="en-US" sz="3600" i="0" u="sng" dirty="0">
                <a:solidFill>
                  <a:srgbClr val="104735"/>
                </a:solidFill>
                <a:effectLst/>
                <a:latin typeface="Source Sans Pro" panose="020B0503030403020204" pitchFamily="34" charset="0"/>
                <a:ea typeface="Open Sans"/>
                <a:cs typeface="Open Sans"/>
                <a:hlinkClick r:id="rId3">
                  <a:extLst>
                    <a:ext uri="{A12FA001-AC4F-418D-AE19-62706E023703}">
                      <ahyp:hlinkClr xmlns:ahyp="http://schemas.microsoft.com/office/drawing/2018/hyperlinkcolor" val="tx"/>
                    </a:ext>
                  </a:extLst>
                </a:hlinkClick>
              </a:rPr>
              <a:t>gcounsel@uoregon.edu</a:t>
            </a:r>
            <a:r>
              <a:rPr lang="en-US" sz="3600" b="0" i="0" dirty="0">
                <a:solidFill>
                  <a:srgbClr val="104735"/>
                </a:solidFill>
                <a:effectLst/>
                <a:latin typeface="Source Sans Pro" panose="020B0503030403020204" pitchFamily="34" charset="0"/>
                <a:ea typeface="Open Sans"/>
                <a:cs typeface="Open Sans"/>
              </a:rPr>
              <a:t>.</a:t>
            </a:r>
          </a:p>
          <a:p>
            <a:pPr marL="571500" indent="-5715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571500"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For more information, review the </a:t>
            </a:r>
            <a:r>
              <a:rPr lang="en-US" sz="3600" dirty="0">
                <a:solidFill>
                  <a:srgbClr val="104735"/>
                </a:solidFill>
                <a:latin typeface="Source Sans Pro" panose="020B0503030403020204" pitchFamily="34" charset="0"/>
                <a:ea typeface="Open Sans"/>
                <a:cs typeface="Open Sans"/>
                <a:hlinkClick r:id="rId4"/>
              </a:rPr>
              <a:t>ISSS Immigration Resources</a:t>
            </a:r>
            <a:r>
              <a:rPr lang="en-US" sz="3600" dirty="0">
                <a:solidFill>
                  <a:srgbClr val="104735"/>
                </a:solidFill>
                <a:latin typeface="Source Sans Pro" panose="020B0503030403020204" pitchFamily="34" charset="0"/>
                <a:ea typeface="Open Sans"/>
                <a:cs typeface="Open Sans"/>
              </a:rPr>
              <a:t> website</a:t>
            </a:r>
          </a:p>
          <a:p>
            <a:pPr marL="571500" indent="-571500">
              <a:buFont typeface="Arial" panose="020B0604020202020204" pitchFamily="34" charset="0"/>
              <a:buChar char="•"/>
            </a:pPr>
            <a:endParaRPr lang="en-US" sz="3200" dirty="0">
              <a:solidFill>
                <a:srgbClr val="104735"/>
              </a:solidFill>
              <a:latin typeface="Open Sans"/>
              <a:ea typeface="Open Sans"/>
              <a:cs typeface="Open Sans"/>
            </a:endParaRPr>
          </a:p>
        </p:txBody>
      </p:sp>
      <p:sp>
        <p:nvSpPr>
          <p:cNvPr id="5" name="TextBox 10">
            <a:extLst>
              <a:ext uri="{FF2B5EF4-FFF2-40B4-BE49-F238E27FC236}">
                <a16:creationId xmlns:a16="http://schemas.microsoft.com/office/drawing/2014/main" id="{17D9C927-31BE-72D0-3A52-185E27803D0B}"/>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Interactions with Immigration Enforcement </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93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ABC37-1B95-0A91-EE70-19A057C8161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99F7F8D-5C22-9C6F-CDE3-66A19B1682BC}"/>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705BC80A-8CE5-A1A2-5B91-92383DA4661E}"/>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78E3A418-34D1-905F-DAC4-A08D73949AE8}"/>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85567B73-9BE5-0C15-2C2D-0866FD83F6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4D204852-BCBB-60B6-86B2-18FE6C5B67DD}"/>
              </a:ext>
            </a:extLst>
          </p:cNvPr>
          <p:cNvSpPr txBox="1"/>
          <p:nvPr/>
        </p:nvSpPr>
        <p:spPr>
          <a:xfrm>
            <a:off x="669938" y="1725555"/>
            <a:ext cx="17364674" cy="869468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00000"/>
                </a:solidFill>
                <a:latin typeface="Source Sans Pro" panose="020B0503030403020204" pitchFamily="34" charset="0"/>
                <a:ea typeface="Source Sans Pro"/>
                <a:cs typeface="Open Sans"/>
              </a:rPr>
              <a:t>What Scammers Do:</a:t>
            </a:r>
            <a:endParaRPr lang="en-US" sz="3600" dirty="0">
              <a:solidFill>
                <a:srgbClr val="000000"/>
              </a:solidFill>
              <a:latin typeface="Source Sans Pro" panose="020B0503030403020204" pitchFamily="34" charset="0"/>
              <a:ea typeface="Source Sans Pro"/>
              <a:cs typeface="Open Sans"/>
            </a:endParaRPr>
          </a:p>
          <a:p>
            <a:pPr marL="457200" indent="-457200">
              <a:buFont typeface="Arial"/>
              <a:buChar char="•"/>
            </a:pPr>
            <a:r>
              <a:rPr lang="en-US" sz="3600" dirty="0">
                <a:solidFill>
                  <a:srgbClr val="000000"/>
                </a:solidFill>
                <a:latin typeface="Source Sans Pro" panose="020B0503030403020204" pitchFamily="34" charset="0"/>
                <a:ea typeface="Source Sans Pro"/>
                <a:cs typeface="Open Sans"/>
              </a:rPr>
              <a:t>Call from numbers that look official and may even display “USCIS” or “IRS” on caller ID.</a:t>
            </a:r>
          </a:p>
          <a:p>
            <a:pPr marL="457200" indent="-457200">
              <a:buFont typeface="Arial"/>
              <a:buChar char="•"/>
            </a:pPr>
            <a:endParaRPr lang="en-US" sz="3600" dirty="0">
              <a:solidFill>
                <a:srgbClr val="000000"/>
              </a:solidFill>
              <a:latin typeface="Source Sans Pro" panose="020B0503030403020204" pitchFamily="34" charset="0"/>
              <a:ea typeface="Source Sans Pro"/>
              <a:cs typeface="Open Sans"/>
            </a:endParaRPr>
          </a:p>
          <a:p>
            <a:pPr marL="457200" indent="-457200">
              <a:buFont typeface="Arial"/>
              <a:buChar char="•"/>
            </a:pPr>
            <a:r>
              <a:rPr lang="en-US" sz="3600" dirty="0">
                <a:solidFill>
                  <a:srgbClr val="000000"/>
                </a:solidFill>
                <a:latin typeface="Source Sans Pro" panose="020B0503030403020204" pitchFamily="34" charset="0"/>
                <a:ea typeface="Source Sans Pro"/>
                <a:cs typeface="Open Sans"/>
              </a:rPr>
              <a:t>Demand urgent payment for a “visa violation,” “unpaid taxes,” or an issue with your Social Security number.</a:t>
            </a:r>
          </a:p>
          <a:p>
            <a:pPr marL="457200" indent="-457200">
              <a:buFont typeface="Arial"/>
              <a:buChar char="•"/>
            </a:pPr>
            <a:endParaRPr lang="en-US" sz="3600" dirty="0">
              <a:solidFill>
                <a:srgbClr val="000000"/>
              </a:solidFill>
              <a:latin typeface="Source Sans Pro" panose="020B0503030403020204" pitchFamily="34" charset="0"/>
              <a:ea typeface="Source Sans Pro"/>
              <a:cs typeface="Open Sans"/>
            </a:endParaRPr>
          </a:p>
          <a:p>
            <a:pPr marL="457200" indent="-457200">
              <a:buFont typeface="Arial"/>
              <a:buChar char="•"/>
            </a:pPr>
            <a:r>
              <a:rPr lang="en-US" sz="3600" dirty="0">
                <a:solidFill>
                  <a:srgbClr val="000000"/>
                </a:solidFill>
                <a:latin typeface="Source Sans Pro" panose="020B0503030403020204" pitchFamily="34" charset="0"/>
                <a:ea typeface="Source Sans Pro"/>
                <a:cs typeface="Open Sans"/>
              </a:rPr>
              <a:t>Pretend to be police or federal officers, sometimes using fake badge numbers.</a:t>
            </a:r>
          </a:p>
          <a:p>
            <a:pPr marL="457200" indent="-457200">
              <a:buFont typeface="Arial"/>
              <a:buChar char="•"/>
            </a:pPr>
            <a:endParaRPr lang="en-US" sz="3600" dirty="0">
              <a:solidFill>
                <a:srgbClr val="000000"/>
              </a:solidFill>
              <a:latin typeface="Source Sans Pro" panose="020B0503030403020204" pitchFamily="34" charset="0"/>
              <a:ea typeface="Source Sans Pro"/>
              <a:cs typeface="Open Sans"/>
            </a:endParaRPr>
          </a:p>
          <a:p>
            <a:pPr marL="457200" indent="-457200">
              <a:buFont typeface="Arial"/>
              <a:buChar char="•"/>
            </a:pPr>
            <a:r>
              <a:rPr lang="en-US" sz="3600" dirty="0">
                <a:solidFill>
                  <a:srgbClr val="000000"/>
                </a:solidFill>
                <a:latin typeface="Source Sans Pro" panose="020B0503030403020204" pitchFamily="34" charset="0"/>
                <a:ea typeface="Source Sans Pro"/>
                <a:cs typeface="Open Sans"/>
              </a:rPr>
              <a:t>Ask you to confirm personal details or login credentials by clicking on links in an email or text message.</a:t>
            </a:r>
          </a:p>
          <a:p>
            <a:pPr marL="457200" indent="-457200">
              <a:buFont typeface="Arial"/>
              <a:buChar char="•"/>
            </a:pPr>
            <a:endParaRPr lang="en-US" sz="3600" dirty="0">
              <a:solidFill>
                <a:srgbClr val="000000"/>
              </a:solidFill>
              <a:latin typeface="Source Sans Pro" panose="020B0503030403020204" pitchFamily="34" charset="0"/>
              <a:ea typeface="Source Sans Pro"/>
              <a:cs typeface="Open Sans"/>
            </a:endParaRPr>
          </a:p>
          <a:p>
            <a:pPr marL="457200" indent="-457200">
              <a:buFont typeface="Arial"/>
              <a:buChar char="•"/>
            </a:pPr>
            <a:r>
              <a:rPr lang="en-US" sz="3600" dirty="0">
                <a:solidFill>
                  <a:srgbClr val="000000"/>
                </a:solidFill>
                <a:latin typeface="Source Sans Pro" panose="020B0503030403020204" pitchFamily="34" charset="0"/>
                <a:ea typeface="Source Sans Pro"/>
                <a:cs typeface="Open Sans"/>
              </a:rPr>
              <a:t>Threaten severe consequences like freezing your bank accounts, arrest, or deportation if you do not comply.</a:t>
            </a:r>
          </a:p>
          <a:p>
            <a:endParaRPr lang="en-US" sz="3200" dirty="0">
              <a:solidFill>
                <a:srgbClr val="104735"/>
              </a:solidFill>
              <a:latin typeface="Open Sans"/>
              <a:ea typeface="Open Sans"/>
              <a:cs typeface="Open Sans"/>
            </a:endParaRPr>
          </a:p>
          <a:p>
            <a:pPr>
              <a:buFont typeface="Arial" panose="020B0604020202020204" pitchFamily="34" charset="0"/>
              <a:buChar char="•"/>
            </a:pPr>
            <a:endParaRPr lang="en-US" sz="1200" dirty="0">
              <a:solidFill>
                <a:srgbClr val="000000"/>
              </a:solidFill>
              <a:latin typeface="Source Sans Pro"/>
              <a:ea typeface="Source Sans Pro"/>
              <a:cs typeface="Open Sans"/>
            </a:endParaRPr>
          </a:p>
          <a:p>
            <a:pPr>
              <a:buFont typeface="Arial" panose="020B0604020202020204" pitchFamily="34" charset="0"/>
              <a:buChar char="•"/>
            </a:pPr>
            <a:endParaRPr lang="en-US" sz="2100" b="1" dirty="0">
              <a:solidFill>
                <a:srgbClr val="000000"/>
              </a:solidFill>
              <a:latin typeface="Source Sans Pro"/>
              <a:ea typeface="Source Sans Pro"/>
              <a:cs typeface="Open Sans" panose="020B0606030504020204" pitchFamily="34" charset="0"/>
            </a:endParaRPr>
          </a:p>
          <a:p>
            <a:pPr marL="571500" indent="-571500">
              <a:buFont typeface="Arial" panose="020B0604020202020204" pitchFamily="34" charset="0"/>
              <a:buChar char="•"/>
            </a:pPr>
            <a:endParaRPr lang="en-US" sz="3200" b="1" dirty="0">
              <a:solidFill>
                <a:srgbClr val="1047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10">
            <a:extLst>
              <a:ext uri="{FF2B5EF4-FFF2-40B4-BE49-F238E27FC236}">
                <a16:creationId xmlns:a16="http://schemas.microsoft.com/office/drawing/2014/main" id="{CA161008-99EB-6E9D-514B-F586E004FFEB}"/>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Scams targeting international students- Don't fall for it!</a:t>
            </a:r>
            <a:endParaRPr lang="en-US" sz="4400" b="1" dirty="0">
              <a:solidFill>
                <a:schemeClr val="bg1"/>
              </a:solidFill>
              <a:latin typeface="Source Sans Pro" panose="020B0503030403020204" pitchFamily="34" charset="0"/>
              <a:ea typeface="Open Sans"/>
              <a:cs typeface="Open Sans"/>
            </a:endParaRPr>
          </a:p>
        </p:txBody>
      </p:sp>
    </p:spTree>
    <p:extLst>
      <p:ext uri="{BB962C8B-B14F-4D97-AF65-F5344CB8AC3E}">
        <p14:creationId xmlns:p14="http://schemas.microsoft.com/office/powerpoint/2010/main" val="2839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4933-127B-F9B1-D42A-CB1D6872226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3506109-1A6C-E0D0-EFBB-80E7F41D0F79}"/>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B444FC79-F580-AE96-DA0E-7CE0DD7EED9E}"/>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4C22ACB0-90EC-3604-AAB6-8838650835DA}"/>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FDE10600-5FEF-2976-D365-32138FC26B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EF712139-662E-F7E9-AC31-C3BCD97AB1B2}"/>
              </a:ext>
            </a:extLst>
          </p:cNvPr>
          <p:cNvSpPr txBox="1"/>
          <p:nvPr/>
        </p:nvSpPr>
        <p:spPr>
          <a:xfrm>
            <a:off x="669938" y="1748031"/>
            <a:ext cx="17364674" cy="88485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3600" b="1" dirty="0">
                <a:solidFill>
                  <a:srgbClr val="000000"/>
                </a:solidFill>
                <a:latin typeface="Source Sans Pro" panose="020B0503030403020204" pitchFamily="34" charset="0"/>
                <a:ea typeface="Source Sans Pro"/>
                <a:cs typeface="Open Sans"/>
              </a:rPr>
              <a:t>What US Agencies &amp; Law Enforcement Will NEVER Do:</a:t>
            </a:r>
            <a:endParaRPr lang="en-US" sz="3600" dirty="0">
              <a:solidFill>
                <a:srgbClr val="000000"/>
              </a:solidFill>
              <a:latin typeface="Source Sans Pro" panose="020B0503030403020204" pitchFamily="34" charset="0"/>
              <a:ea typeface="Open Sans"/>
              <a:cs typeface="Open Sans"/>
            </a:endParaRPr>
          </a:p>
          <a:p>
            <a:pPr marL="571500" indent="-571500">
              <a:buFont typeface="Arial" panose="020B0604020202020204" pitchFamily="34" charset="0"/>
              <a:buChar char="•"/>
            </a:pPr>
            <a:r>
              <a:rPr lang="en-US" sz="3600" dirty="0">
                <a:solidFill>
                  <a:srgbClr val="000000"/>
                </a:solidFill>
                <a:latin typeface="Source Sans Pro" panose="020B0503030403020204" pitchFamily="34" charset="0"/>
                <a:ea typeface="Source Sans Pro"/>
                <a:cs typeface="Open Sans"/>
              </a:rPr>
              <a:t>Call, email, or text you demanding immediate payment or threatening visa cancellation, deportation, or arrest.</a:t>
            </a:r>
            <a:endParaRPr lang="en-US" sz="3600" dirty="0">
              <a:solidFill>
                <a:srgbClr val="000000"/>
              </a:solidFill>
              <a:latin typeface="Source Sans Pro" panose="020B0503030403020204" pitchFamily="34" charset="0"/>
              <a:ea typeface="Open Sans"/>
              <a:cs typeface="Open Sans"/>
            </a:endParaRPr>
          </a:p>
          <a:p>
            <a:pPr marL="571500" indent="-571500">
              <a:buFont typeface="Arial" panose="020B0604020202020204" pitchFamily="34" charset="0"/>
              <a:buChar char="•"/>
            </a:pPr>
            <a:endParaRPr lang="en-US" sz="3600" dirty="0">
              <a:solidFill>
                <a:srgbClr val="000000"/>
              </a:solidFill>
              <a:latin typeface="Source Sans Pro" panose="020B0503030403020204" pitchFamily="34" charset="0"/>
              <a:ea typeface="Source Sans Pro"/>
              <a:cs typeface="Open Sans"/>
            </a:endParaRPr>
          </a:p>
          <a:p>
            <a:pPr marL="571500" indent="-571500">
              <a:buFont typeface="Arial" panose="020B0604020202020204" pitchFamily="34" charset="0"/>
              <a:buChar char="•"/>
            </a:pPr>
            <a:r>
              <a:rPr lang="en-US" sz="3600" dirty="0">
                <a:solidFill>
                  <a:srgbClr val="000000"/>
                </a:solidFill>
                <a:latin typeface="Source Sans Pro" panose="020B0503030403020204" pitchFamily="34" charset="0"/>
                <a:ea typeface="Source Sans Pro"/>
                <a:cs typeface="Open Sans"/>
              </a:rPr>
              <a:t>Ask for personal details like your Social Security number, bank information, or passwords over the phone.</a:t>
            </a:r>
            <a:endParaRPr lang="en-US" sz="3600" dirty="0">
              <a:solidFill>
                <a:srgbClr val="000000"/>
              </a:solidFill>
              <a:latin typeface="Source Sans Pro" panose="020B0503030403020204" pitchFamily="34" charset="0"/>
              <a:ea typeface="Open Sans"/>
              <a:cs typeface="Open Sans"/>
            </a:endParaRPr>
          </a:p>
          <a:p>
            <a:pPr marL="571500" indent="-571500">
              <a:buFont typeface="Arial" panose="020B0604020202020204" pitchFamily="34" charset="0"/>
              <a:buChar char="•"/>
            </a:pPr>
            <a:endParaRPr lang="en-US" sz="3600" dirty="0">
              <a:solidFill>
                <a:srgbClr val="000000"/>
              </a:solidFill>
              <a:latin typeface="Source Sans Pro" panose="020B0503030403020204" pitchFamily="34" charset="0"/>
              <a:ea typeface="Source Sans Pro"/>
              <a:cs typeface="Open Sans"/>
            </a:endParaRPr>
          </a:p>
          <a:p>
            <a:pPr marL="571500" indent="-571500">
              <a:buFont typeface="Arial" panose="020B0604020202020204" pitchFamily="34" charset="0"/>
              <a:buChar char="•"/>
            </a:pPr>
            <a:r>
              <a:rPr lang="en-US" sz="3600" dirty="0">
                <a:solidFill>
                  <a:srgbClr val="000000"/>
                </a:solidFill>
                <a:latin typeface="Source Sans Pro" panose="020B0503030403020204" pitchFamily="34" charset="0"/>
                <a:ea typeface="Source Sans Pro"/>
                <a:cs typeface="Open Sans"/>
              </a:rPr>
              <a:t>Require payment through unconventional methods like gift cards, cryptocurrency, wire transfers, or prepaid debit cards.</a:t>
            </a:r>
            <a:endParaRPr lang="en-US" sz="3600" dirty="0">
              <a:solidFill>
                <a:srgbClr val="000000"/>
              </a:solidFill>
              <a:latin typeface="Source Sans Pro" panose="020B0503030403020204" pitchFamily="34" charset="0"/>
              <a:ea typeface="Open Sans"/>
              <a:cs typeface="Open Sans"/>
            </a:endParaRPr>
          </a:p>
          <a:p>
            <a:pPr marL="571500" indent="-571500">
              <a:buFont typeface="Arial" panose="020B0604020202020204" pitchFamily="34" charset="0"/>
              <a:buChar char="•"/>
            </a:pPr>
            <a:endParaRPr lang="en-US" sz="3600" dirty="0">
              <a:solidFill>
                <a:srgbClr val="000000"/>
              </a:solidFill>
              <a:latin typeface="Source Sans Pro" panose="020B0503030403020204" pitchFamily="34" charset="0"/>
              <a:ea typeface="Source Sans Pro"/>
              <a:cs typeface="Open Sans"/>
            </a:endParaRPr>
          </a:p>
          <a:p>
            <a:pPr marL="571500" indent="-571500">
              <a:buFont typeface="Arial" panose="020B0604020202020204" pitchFamily="34" charset="0"/>
              <a:buChar char="•"/>
            </a:pPr>
            <a:r>
              <a:rPr lang="en-US" sz="3600" dirty="0">
                <a:solidFill>
                  <a:srgbClr val="000000"/>
                </a:solidFill>
                <a:latin typeface="Source Sans Pro" panose="020B0503030403020204" pitchFamily="34" charset="0"/>
                <a:ea typeface="Source Sans Pro"/>
                <a:cs typeface="Open Sans"/>
              </a:rPr>
              <a:t>Pressure you to act immediately with threats or scare tactics.</a:t>
            </a:r>
            <a:endParaRPr lang="en-US" sz="3600" dirty="0">
              <a:latin typeface="Source Sans Pro" panose="020B0503030403020204" pitchFamily="34" charset="0"/>
              <a:ea typeface="Open Sans"/>
              <a:cs typeface="Open Sans"/>
            </a:endParaRPr>
          </a:p>
          <a:p>
            <a:pPr marL="457200" indent="-457200">
              <a:lnSpc>
                <a:spcPct val="150000"/>
              </a:lnSpc>
              <a:buFont typeface="Arial"/>
              <a:buChar char="•"/>
            </a:pPr>
            <a:endParaRPr lang="en-US" sz="3200" dirty="0">
              <a:solidFill>
                <a:srgbClr val="000000"/>
              </a:solidFill>
              <a:latin typeface="Open Sans"/>
              <a:ea typeface="Open Sans"/>
              <a:cs typeface="Open Sans"/>
            </a:endParaRPr>
          </a:p>
          <a:p>
            <a:pPr>
              <a:lnSpc>
                <a:spcPct val="150000"/>
              </a:lnSpc>
            </a:pPr>
            <a:endParaRPr lang="en-US" sz="3200" dirty="0">
              <a:solidFill>
                <a:srgbClr val="104735"/>
              </a:solidFill>
              <a:latin typeface="Open Sans"/>
              <a:ea typeface="Open Sans"/>
              <a:cs typeface="Open Sans"/>
            </a:endParaRPr>
          </a:p>
          <a:p>
            <a:pPr>
              <a:buFont typeface="Arial" panose="020B0604020202020204" pitchFamily="34" charset="0"/>
              <a:buChar char="•"/>
            </a:pPr>
            <a:endParaRPr lang="en-US" sz="1200" dirty="0">
              <a:solidFill>
                <a:srgbClr val="000000"/>
              </a:solidFill>
              <a:latin typeface="Source Sans Pro"/>
              <a:ea typeface="Source Sans Pro"/>
              <a:cs typeface="Open Sans"/>
            </a:endParaRPr>
          </a:p>
          <a:p>
            <a:pPr>
              <a:buFont typeface="Arial" panose="020B0604020202020204" pitchFamily="34" charset="0"/>
              <a:buChar char="•"/>
            </a:pPr>
            <a:endParaRPr lang="en-US" sz="2100" b="1" dirty="0">
              <a:solidFill>
                <a:srgbClr val="000000"/>
              </a:solidFill>
              <a:latin typeface="Source Sans Pro"/>
              <a:ea typeface="Source Sans Pro"/>
              <a:cs typeface="Open Sans" panose="020B0606030504020204" pitchFamily="34" charset="0"/>
            </a:endParaRPr>
          </a:p>
          <a:p>
            <a:pPr marL="571500" indent="-571500">
              <a:buFont typeface="Arial" panose="020B0604020202020204" pitchFamily="34" charset="0"/>
              <a:buChar char="•"/>
            </a:pPr>
            <a:endParaRPr lang="en-US" sz="3200" b="1" dirty="0">
              <a:solidFill>
                <a:srgbClr val="1047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10">
            <a:extLst>
              <a:ext uri="{FF2B5EF4-FFF2-40B4-BE49-F238E27FC236}">
                <a16:creationId xmlns:a16="http://schemas.microsoft.com/office/drawing/2014/main" id="{97E023C3-001A-027E-0635-DF06EBE41DBC}"/>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Scams targeting international students- Don't fall for it!</a:t>
            </a:r>
            <a:endParaRPr lang="en-US" sz="4400" b="1" dirty="0">
              <a:solidFill>
                <a:schemeClr val="bg1"/>
              </a:solidFill>
              <a:latin typeface="Source Sans Pro" panose="020B0503030403020204" pitchFamily="34" charset="0"/>
              <a:ea typeface="Open Sans"/>
              <a:cs typeface="Open Sans"/>
            </a:endParaRPr>
          </a:p>
        </p:txBody>
      </p:sp>
    </p:spTree>
    <p:extLst>
      <p:ext uri="{BB962C8B-B14F-4D97-AF65-F5344CB8AC3E}">
        <p14:creationId xmlns:p14="http://schemas.microsoft.com/office/powerpoint/2010/main" val="399456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D6F9-1C0D-61A2-924D-6131083D2DA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A063D3F-5CF9-E480-325D-26A0F6586A12}"/>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FD37BFBD-7837-597C-1D3F-7D0FC8B11513}"/>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8DCD6928-9A47-FE74-337F-935EBF819DC2}"/>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070AEBFA-C4A1-D4E5-9E62-DBA07F61A5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640DD757-5AF9-9854-723D-AD6191C9135E}"/>
              </a:ext>
            </a:extLst>
          </p:cNvPr>
          <p:cNvSpPr txBox="1"/>
          <p:nvPr/>
        </p:nvSpPr>
        <p:spPr>
          <a:xfrm>
            <a:off x="669938" y="1830398"/>
            <a:ext cx="17354648" cy="820224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00000"/>
                </a:solidFill>
                <a:latin typeface="Source Sans Pro" panose="020B0503030403020204" pitchFamily="34" charset="0"/>
                <a:ea typeface="Source Sans Pro"/>
                <a:cs typeface="Open Sans"/>
              </a:rPr>
              <a:t>If You Receive a Suspicious Call or Email:</a:t>
            </a:r>
            <a:endParaRPr lang="en-US" sz="3600" dirty="0">
              <a:latin typeface="Source Sans Pro" panose="020B0503030403020204" pitchFamily="34" charset="0"/>
              <a:ea typeface="Source Sans Pro"/>
              <a:cs typeface="Open Sans"/>
            </a:endParaRPr>
          </a:p>
          <a:p>
            <a:pPr marL="457200" indent="-457200">
              <a:buFont typeface="Arial"/>
              <a:buChar char="•"/>
            </a:pPr>
            <a:r>
              <a:rPr lang="en-US" sz="3600" b="1" dirty="0">
                <a:solidFill>
                  <a:srgbClr val="000000"/>
                </a:solidFill>
                <a:latin typeface="Source Sans Pro" panose="020B0503030403020204" pitchFamily="34" charset="0"/>
                <a:ea typeface="Source Sans Pro"/>
                <a:cs typeface="Open Sans"/>
              </a:rPr>
              <a:t>Do not engage</a:t>
            </a:r>
            <a:r>
              <a:rPr lang="en-US" sz="3600" dirty="0">
                <a:solidFill>
                  <a:srgbClr val="000000"/>
                </a:solidFill>
                <a:latin typeface="Source Sans Pro" panose="020B0503030403020204" pitchFamily="34" charset="0"/>
                <a:ea typeface="Source Sans Pro"/>
                <a:cs typeface="Open Sans"/>
              </a:rPr>
              <a:t>. Hang up, ignore the email, and do not click on any links.</a:t>
            </a:r>
          </a:p>
          <a:p>
            <a:pPr marL="457200" indent="-457200">
              <a:buFont typeface="Arial"/>
              <a:buChar char="•"/>
            </a:pPr>
            <a:endParaRPr lang="en-US" sz="3600" dirty="0">
              <a:solidFill>
                <a:srgbClr val="000000"/>
              </a:solidFill>
              <a:latin typeface="Source Sans Pro" panose="020B0503030403020204" pitchFamily="34" charset="0"/>
              <a:ea typeface="Source Sans Pro"/>
              <a:cs typeface="Open Sans"/>
            </a:endParaRPr>
          </a:p>
          <a:p>
            <a:pPr marL="457200" indent="-457200">
              <a:buFont typeface="Arial"/>
              <a:buChar char="•"/>
            </a:pPr>
            <a:r>
              <a:rPr lang="en-US" sz="3600" b="1" dirty="0">
                <a:solidFill>
                  <a:srgbClr val="000000"/>
                </a:solidFill>
                <a:latin typeface="Source Sans Pro" panose="020B0503030403020204" pitchFamily="34" charset="0"/>
                <a:ea typeface="Source Sans Pro"/>
                <a:cs typeface="Open Sans"/>
              </a:rPr>
              <a:t>Do not provide any personal or financial information</a:t>
            </a:r>
            <a:r>
              <a:rPr lang="en-US" sz="3600" dirty="0">
                <a:solidFill>
                  <a:srgbClr val="000000"/>
                </a:solidFill>
                <a:latin typeface="Source Sans Pro" panose="020B0503030403020204" pitchFamily="34" charset="0"/>
                <a:ea typeface="Source Sans Pro"/>
                <a:cs typeface="Open Sans"/>
              </a:rPr>
              <a:t>. Government agencies already have your details on file.</a:t>
            </a:r>
          </a:p>
          <a:p>
            <a:pPr marL="457200" indent="-457200">
              <a:buFont typeface="Arial"/>
              <a:buChar char="•"/>
            </a:pPr>
            <a:endParaRPr lang="en-US" sz="3600" dirty="0">
              <a:latin typeface="Source Sans Pro" panose="020B0503030403020204" pitchFamily="34" charset="0"/>
              <a:ea typeface="Open Sans"/>
              <a:cs typeface="Open Sans"/>
            </a:endParaRPr>
          </a:p>
          <a:p>
            <a:pPr marL="457200" indent="-457200">
              <a:buFont typeface="Arial"/>
              <a:buChar char="•"/>
            </a:pPr>
            <a:r>
              <a:rPr lang="en-US" sz="3600" dirty="0">
                <a:solidFill>
                  <a:srgbClr val="000000"/>
                </a:solidFill>
                <a:latin typeface="Source Sans Pro" panose="020B0503030403020204" pitchFamily="34" charset="0"/>
                <a:ea typeface="Source Sans Pro"/>
                <a:cs typeface="Open Sans"/>
              </a:rPr>
              <a:t>If you are unsure whether a message is real, </a:t>
            </a:r>
            <a:r>
              <a:rPr lang="en-US" sz="3600" b="1" dirty="0">
                <a:solidFill>
                  <a:srgbClr val="000000"/>
                </a:solidFill>
                <a:latin typeface="Source Sans Pro" panose="020B0503030403020204" pitchFamily="34" charset="0"/>
                <a:ea typeface="Source Sans Pro"/>
                <a:cs typeface="Open Sans"/>
              </a:rPr>
              <a:t>contact ISSS (541-346-3206) or UOPD </a:t>
            </a:r>
            <a:r>
              <a:rPr lang="en-US" sz="3600" b="1" dirty="0">
                <a:solidFill>
                  <a:srgbClr val="000000"/>
                </a:solidFill>
                <a:latin typeface="Source Sans Pro" panose="020B0503030403020204" pitchFamily="34" charset="0"/>
                <a:ea typeface="Open Sans" panose="020B0606030504020204" pitchFamily="34" charset="0"/>
                <a:cs typeface="Open Sans" panose="020B0606030504020204" pitchFamily="34" charset="0"/>
              </a:rPr>
              <a:t>(</a:t>
            </a:r>
            <a:r>
              <a:rPr lang="en-US" sz="3600" b="1" dirty="0">
                <a:latin typeface="Source Sans Pro" panose="020B0503030403020204" pitchFamily="34" charset="0"/>
                <a:ea typeface="Open Sans" panose="020B0606030504020204" pitchFamily="34" charset="0"/>
                <a:cs typeface="Open Sans" panose="020B0606030504020204" pitchFamily="34" charset="0"/>
              </a:rPr>
              <a:t>541-346-2919)</a:t>
            </a:r>
            <a:r>
              <a:rPr lang="en-US" sz="3600" dirty="0">
                <a:latin typeface="Source Sans Pro" panose="020B0503030403020204" pitchFamily="34" charset="0"/>
                <a:ea typeface="Open Sans" panose="020B0606030504020204" pitchFamily="34" charset="0"/>
                <a:cs typeface="Open Sans" panose="020B0606030504020204" pitchFamily="34" charset="0"/>
              </a:rPr>
              <a:t> </a:t>
            </a:r>
            <a:r>
              <a:rPr lang="en-US" sz="3600" dirty="0">
                <a:solidFill>
                  <a:srgbClr val="000000"/>
                </a:solidFill>
                <a:latin typeface="Source Sans Pro" panose="020B0503030403020204" pitchFamily="34" charset="0"/>
                <a:ea typeface="Source Sans Pro"/>
                <a:cs typeface="Open Sans"/>
              </a:rPr>
              <a:t>before taking any action.</a:t>
            </a:r>
          </a:p>
          <a:p>
            <a:pPr marL="457200" indent="-457200">
              <a:buFont typeface="Arial"/>
              <a:buChar char="•"/>
            </a:pPr>
            <a:endParaRPr lang="en-US" sz="3600" dirty="0">
              <a:latin typeface="Source Sans Pro" panose="020B0503030403020204" pitchFamily="34" charset="0"/>
              <a:ea typeface="Open Sans"/>
              <a:cs typeface="Open Sans"/>
            </a:endParaRPr>
          </a:p>
          <a:p>
            <a:pPr marL="457200" indent="-457200">
              <a:buFont typeface="Arial"/>
              <a:buChar char="•"/>
            </a:pPr>
            <a:r>
              <a:rPr lang="en-US" sz="3600" b="1" dirty="0">
                <a:solidFill>
                  <a:srgbClr val="000000"/>
                </a:solidFill>
                <a:latin typeface="Source Sans Pro" panose="020B0503030403020204" pitchFamily="34" charset="0"/>
                <a:ea typeface="Source Sans Pro"/>
                <a:cs typeface="Open Sans"/>
              </a:rPr>
              <a:t>Report the scam</a:t>
            </a:r>
            <a:r>
              <a:rPr lang="en-US" sz="3600" dirty="0">
                <a:solidFill>
                  <a:srgbClr val="000000"/>
                </a:solidFill>
                <a:latin typeface="Source Sans Pro" panose="020B0503030403020204" pitchFamily="34" charset="0"/>
                <a:ea typeface="Source Sans Pro"/>
                <a:cs typeface="Open Sans"/>
              </a:rPr>
              <a:t> to the </a:t>
            </a:r>
            <a:r>
              <a:rPr lang="en-US" sz="3600" u="sng" dirty="0">
                <a:solidFill>
                  <a:srgbClr val="990000"/>
                </a:solidFill>
                <a:latin typeface="Source Sans Pro" panose="020B0503030403020204" pitchFamily="34" charset="0"/>
                <a:ea typeface="Source Sans Pro"/>
                <a:cs typeface="Open Sans"/>
                <a:hlinkClick r:id="rId3"/>
              </a:rPr>
              <a:t>Federal Trade Commission (FTC)</a:t>
            </a:r>
            <a:r>
              <a:rPr lang="en-US" sz="3600" dirty="0">
                <a:solidFill>
                  <a:srgbClr val="000000"/>
                </a:solidFill>
                <a:latin typeface="Source Sans Pro" panose="020B0503030403020204" pitchFamily="34" charset="0"/>
                <a:ea typeface="Source Sans Pro"/>
                <a:cs typeface="Open Sans"/>
              </a:rPr>
              <a:t> and to ISSS so we can warn other students.</a:t>
            </a:r>
          </a:p>
          <a:p>
            <a:pPr marL="457200" indent="-457200">
              <a:buFont typeface="Arial"/>
              <a:buChar char="•"/>
            </a:pPr>
            <a:endParaRPr lang="en-US" sz="3600" dirty="0">
              <a:latin typeface="Source Sans Pro" panose="020B0503030403020204" pitchFamily="34" charset="0"/>
              <a:ea typeface="Open Sans"/>
              <a:cs typeface="Open Sans"/>
            </a:endParaRPr>
          </a:p>
          <a:p>
            <a:pPr marL="457200" indent="-457200">
              <a:buFont typeface="Arial" panose="020B0604020202020204" pitchFamily="34" charset="0"/>
              <a:buChar char="•"/>
            </a:pPr>
            <a:r>
              <a:rPr lang="en-US" sz="3600" dirty="0">
                <a:solidFill>
                  <a:srgbClr val="000000"/>
                </a:solidFill>
                <a:latin typeface="Source Sans Pro" panose="020B0503030403020204" pitchFamily="34" charset="0"/>
                <a:ea typeface="Source Sans Pro"/>
                <a:cs typeface="Open Sans"/>
              </a:rPr>
              <a:t>Scammers are very convincing, but don’t let them scare you into making a mistake. </a:t>
            </a:r>
            <a:endParaRPr lang="en-US" sz="3600" dirty="0">
              <a:latin typeface="Source Sans Pro" panose="020B0503030403020204" pitchFamily="34" charset="0"/>
              <a:ea typeface="Open Sans"/>
              <a:cs typeface="Open Sans"/>
            </a:endParaRPr>
          </a:p>
          <a:p>
            <a:pPr>
              <a:buFont typeface="Arial" panose="020B0604020202020204" pitchFamily="34" charset="0"/>
              <a:buChar char="•"/>
            </a:pPr>
            <a:endParaRPr lang="en-US" sz="1200" dirty="0">
              <a:solidFill>
                <a:srgbClr val="000000"/>
              </a:solidFill>
              <a:latin typeface="Source Sans Pro"/>
              <a:ea typeface="Source Sans Pro"/>
              <a:cs typeface="Open Sans"/>
            </a:endParaRPr>
          </a:p>
          <a:p>
            <a:pPr>
              <a:buFont typeface="Arial" panose="020B0604020202020204" pitchFamily="34" charset="0"/>
              <a:buChar char="•"/>
            </a:pPr>
            <a:endParaRPr lang="en-US" sz="2100" b="1" dirty="0">
              <a:solidFill>
                <a:srgbClr val="000000"/>
              </a:solidFill>
              <a:latin typeface="Source Sans Pro"/>
              <a:ea typeface="Source Sans Pro"/>
              <a:cs typeface="Open Sans" panose="020B0606030504020204" pitchFamily="34" charset="0"/>
            </a:endParaRPr>
          </a:p>
          <a:p>
            <a:pPr marL="571500" indent="-571500">
              <a:buFont typeface="Arial" panose="020B0604020202020204" pitchFamily="34" charset="0"/>
              <a:buChar char="•"/>
            </a:pPr>
            <a:endParaRPr lang="en-US" sz="3200" b="1" dirty="0">
              <a:solidFill>
                <a:srgbClr val="1047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10">
            <a:extLst>
              <a:ext uri="{FF2B5EF4-FFF2-40B4-BE49-F238E27FC236}">
                <a16:creationId xmlns:a16="http://schemas.microsoft.com/office/drawing/2014/main" id="{0B10488E-C7F3-9D63-E215-3E15F6A0D5CB}"/>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Scams targeting international students- Don't fall for it!</a:t>
            </a:r>
            <a:endParaRPr lang="en-US" sz="4400" b="1" dirty="0">
              <a:solidFill>
                <a:schemeClr val="bg1"/>
              </a:solidFill>
              <a:latin typeface="Source Sans Pro" panose="020B0503030403020204" pitchFamily="34" charset="0"/>
              <a:ea typeface="Open Sans"/>
              <a:cs typeface="Open Sans"/>
            </a:endParaRPr>
          </a:p>
        </p:txBody>
      </p:sp>
    </p:spTree>
    <p:extLst>
      <p:ext uri="{BB962C8B-B14F-4D97-AF65-F5344CB8AC3E}">
        <p14:creationId xmlns:p14="http://schemas.microsoft.com/office/powerpoint/2010/main" val="42585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B2881F-684A-6077-0B1E-CB70A27B122A}"/>
              </a:ext>
            </a:extLst>
          </p:cNvPr>
          <p:cNvGrpSpPr/>
          <p:nvPr/>
        </p:nvGrpSpPr>
        <p:grpSpPr>
          <a:xfrm>
            <a:off x="669892" y="539989"/>
            <a:ext cx="17618108" cy="1027099"/>
            <a:chOff x="669938" y="457200"/>
            <a:chExt cx="23490810" cy="811698"/>
          </a:xfrm>
        </p:grpSpPr>
        <p:sp>
          <p:nvSpPr>
            <p:cNvPr id="3" name="Freeform 8">
              <a:extLst>
                <a:ext uri="{FF2B5EF4-FFF2-40B4-BE49-F238E27FC236}">
                  <a16:creationId xmlns:a16="http://schemas.microsoft.com/office/drawing/2014/main" id="{F6EB02D2-E5B4-ECF5-13BF-F4783E0C4D59}"/>
                </a:ext>
              </a:extLst>
            </p:cNvPr>
            <p:cNvSpPr/>
            <p:nvPr/>
          </p:nvSpPr>
          <p:spPr>
            <a:xfrm>
              <a:off x="669938" y="457200"/>
              <a:ext cx="23490810" cy="811698"/>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dirty="0"/>
            </a:p>
          </p:txBody>
        </p:sp>
      </p:grpSp>
      <p:sp>
        <p:nvSpPr>
          <p:cNvPr id="6" name="TextBox 10">
            <a:extLst>
              <a:ext uri="{FF2B5EF4-FFF2-40B4-BE49-F238E27FC236}">
                <a16:creationId xmlns:a16="http://schemas.microsoft.com/office/drawing/2014/main" id="{57D64709-59A3-247C-E8C9-AD2CA3F2EF0A}"/>
              </a:ext>
            </a:extLst>
          </p:cNvPr>
          <p:cNvSpPr txBox="1"/>
          <p:nvPr/>
        </p:nvSpPr>
        <p:spPr>
          <a:xfrm>
            <a:off x="932549" y="745763"/>
            <a:ext cx="16499103" cy="67710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4640" lvl="1"/>
            <a:r>
              <a:rPr lang="en-US" sz="4400" b="1" dirty="0">
                <a:solidFill>
                  <a:schemeClr val="bg1"/>
                </a:solidFill>
                <a:latin typeface="Source Sans Pro" panose="020B0503030403020204" pitchFamily="34" charset="0"/>
                <a:ea typeface="Open Sans"/>
                <a:cs typeface="Open Sans"/>
              </a:rPr>
              <a:t>Summer Supplemental Funding</a:t>
            </a:r>
            <a:endParaRPr lang="en-US" sz="4400" b="1" i="0" u="none" strike="noStrike" dirty="0">
              <a:solidFill>
                <a:schemeClr val="bg1"/>
              </a:solidFill>
              <a:effectLst/>
              <a:latin typeface="Source Sans Pro" panose="020B0503030403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86994CE6-0E9F-6DF4-77EC-8A98D3D7E088}"/>
              </a:ext>
            </a:extLst>
          </p:cNvPr>
          <p:cNvSpPr txBox="1"/>
          <p:nvPr/>
        </p:nvSpPr>
        <p:spPr>
          <a:xfrm>
            <a:off x="642445" y="1911717"/>
            <a:ext cx="1700310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600" b="1" dirty="0">
                <a:solidFill>
                  <a:srgbClr val="212121"/>
                </a:solidFill>
                <a:latin typeface="Source Sans Pro" panose="020B0503030403020204" pitchFamily="34" charset="0"/>
                <a:ea typeface="Calibri"/>
                <a:cs typeface="Calibri"/>
              </a:rPr>
              <a:t>International Student &amp; Scholar Services</a:t>
            </a:r>
            <a:r>
              <a:rPr lang="en-US" sz="3600" dirty="0">
                <a:solidFill>
                  <a:srgbClr val="212121"/>
                </a:solidFill>
                <a:latin typeface="Source Sans Pro" panose="020B0503030403020204" pitchFamily="34" charset="0"/>
                <a:ea typeface="Calibri"/>
                <a:cs typeface="Calibri"/>
              </a:rPr>
              <a:t>: </a:t>
            </a:r>
            <a:r>
              <a:rPr lang="en-US" sz="3600" dirty="0">
                <a:solidFill>
                  <a:srgbClr val="212121"/>
                </a:solidFill>
                <a:latin typeface="Source Sans Pro" panose="020B0503030403020204" pitchFamily="34" charset="0"/>
                <a:ea typeface="Calibri"/>
                <a:cs typeface="Calibri"/>
                <a:hlinkClick r:id="rId2"/>
              </a:rPr>
              <a:t>Emergency Financial Aid</a:t>
            </a:r>
            <a:endParaRPr lang="en-US" sz="3600" dirty="0">
              <a:solidFill>
                <a:srgbClr val="96607D"/>
              </a:solidFill>
              <a:latin typeface="Source Sans Pro" panose="020B0503030403020204" pitchFamily="34" charset="0"/>
              <a:ea typeface="Calibri"/>
              <a:cs typeface="Calibri"/>
              <a:hlinkClick r:id="rId2"/>
            </a:endParaRPr>
          </a:p>
          <a:p>
            <a:pPr marL="457200" indent="-457200">
              <a:buFont typeface="Arial"/>
              <a:buChar char="•"/>
            </a:pPr>
            <a:endParaRPr lang="en-US" sz="3600" dirty="0">
              <a:solidFill>
                <a:srgbClr val="212121"/>
              </a:solidFill>
              <a:latin typeface="Source Sans Pro" panose="020B0503030403020204" pitchFamily="34" charset="0"/>
            </a:endParaRPr>
          </a:p>
          <a:p>
            <a:pPr marL="457200" indent="-457200">
              <a:buFont typeface="Arial"/>
              <a:buChar char="•"/>
            </a:pPr>
            <a:r>
              <a:rPr lang="en-US" sz="3600" b="1" dirty="0">
                <a:solidFill>
                  <a:srgbClr val="212121"/>
                </a:solidFill>
                <a:latin typeface="Source Sans Pro" panose="020B0503030403020204" pitchFamily="34" charset="0"/>
                <a:ea typeface="Calibri"/>
                <a:cs typeface="Calibri"/>
              </a:rPr>
              <a:t>Division of Graduate Studies</a:t>
            </a:r>
            <a:r>
              <a:rPr lang="en-US" sz="3600" dirty="0">
                <a:solidFill>
                  <a:srgbClr val="212121"/>
                </a:solidFill>
                <a:latin typeface="Source Sans Pro" panose="020B0503030403020204" pitchFamily="34" charset="0"/>
                <a:ea typeface="Calibri"/>
                <a:cs typeface="Calibri"/>
              </a:rPr>
              <a:t>: </a:t>
            </a:r>
            <a:r>
              <a:rPr lang="en-US" sz="3600" dirty="0">
                <a:solidFill>
                  <a:srgbClr val="212121"/>
                </a:solidFill>
                <a:latin typeface="Source Sans Pro" panose="020B0503030403020204" pitchFamily="34" charset="0"/>
                <a:ea typeface="Open Sans"/>
                <a:cs typeface="Open Sans"/>
                <a:hlinkClick r:id="rId3"/>
              </a:rPr>
              <a:t>Graduate Assistance Fund International Summer Supplement Award</a:t>
            </a:r>
            <a:r>
              <a:rPr lang="en-US" sz="3600" dirty="0">
                <a:solidFill>
                  <a:srgbClr val="212121"/>
                </a:solidFill>
                <a:latin typeface="Source Sans Pro" panose="020B0503030403020204" pitchFamily="34" charset="0"/>
                <a:ea typeface="Calibri"/>
                <a:cs typeface="Calibri"/>
              </a:rPr>
              <a:t> (GEs </a:t>
            </a:r>
            <a:r>
              <a:rPr lang="en-US" sz="3600">
                <a:solidFill>
                  <a:srgbClr val="212121"/>
                </a:solidFill>
                <a:latin typeface="Source Sans Pro" panose="020B0503030403020204" pitchFamily="34" charset="0"/>
                <a:ea typeface="Calibri"/>
                <a:cs typeface="Calibri"/>
              </a:rPr>
              <a:t>only; applications </a:t>
            </a:r>
            <a:r>
              <a:rPr lang="en-US" sz="3600" dirty="0">
                <a:solidFill>
                  <a:srgbClr val="212121"/>
                </a:solidFill>
                <a:latin typeface="Source Sans Pro" panose="020B0503030403020204" pitchFamily="34" charset="0"/>
                <a:ea typeface="Calibri"/>
                <a:cs typeface="Calibri"/>
              </a:rPr>
              <a:t>open </a:t>
            </a:r>
            <a:r>
              <a:rPr lang="en-US" sz="3600" dirty="0">
                <a:solidFill>
                  <a:srgbClr val="212121"/>
                </a:solidFill>
                <a:latin typeface="Source Sans Pro" panose="020B0503030403020204" pitchFamily="34" charset="0"/>
                <a:ea typeface="Open Sans"/>
                <a:cs typeface="Open Sans"/>
              </a:rPr>
              <a:t>July 15)</a:t>
            </a:r>
            <a:endParaRPr lang="en-US" sz="3600" dirty="0">
              <a:solidFill>
                <a:srgbClr val="212121"/>
              </a:solidFill>
              <a:latin typeface="Source Sans Pro" panose="020B0503030403020204" pitchFamily="34" charset="0"/>
              <a:ea typeface="Calibri"/>
              <a:cs typeface="Calibri"/>
            </a:endParaRPr>
          </a:p>
          <a:p>
            <a:pPr marL="457200" indent="-457200">
              <a:buFont typeface="Arial"/>
              <a:buChar char="•"/>
            </a:pPr>
            <a:endParaRPr lang="en-US" sz="3600" b="1" dirty="0">
              <a:solidFill>
                <a:srgbClr val="212121"/>
              </a:solidFill>
              <a:latin typeface="Source Sans Pro" panose="020B0503030403020204" pitchFamily="34" charset="0"/>
              <a:ea typeface="Open Sans"/>
              <a:cs typeface="Open Sans"/>
            </a:endParaRPr>
          </a:p>
          <a:p>
            <a:pPr marL="457200" indent="-457200">
              <a:buFont typeface="Arial"/>
              <a:buChar char="•"/>
            </a:pPr>
            <a:r>
              <a:rPr lang="en-US" sz="3600" b="1" dirty="0">
                <a:solidFill>
                  <a:srgbClr val="212121"/>
                </a:solidFill>
                <a:latin typeface="Source Sans Pro" panose="020B0503030403020204" pitchFamily="34" charset="0"/>
                <a:ea typeface="Calibri"/>
                <a:cs typeface="Calibri"/>
              </a:rPr>
              <a:t>Dean of Students</a:t>
            </a:r>
            <a:r>
              <a:rPr lang="en-US" sz="3600" dirty="0">
                <a:solidFill>
                  <a:srgbClr val="212121"/>
                </a:solidFill>
                <a:latin typeface="Source Sans Pro" panose="020B0503030403020204" pitchFamily="34" charset="0"/>
                <a:ea typeface="Calibri"/>
                <a:cs typeface="Calibri"/>
              </a:rPr>
              <a:t>: </a:t>
            </a:r>
            <a:r>
              <a:rPr lang="en-US" sz="3600" dirty="0">
                <a:solidFill>
                  <a:srgbClr val="212121"/>
                </a:solidFill>
                <a:latin typeface="Source Sans Pro" panose="020B0503030403020204" pitchFamily="34" charset="0"/>
                <a:ea typeface="Calibri"/>
                <a:cs typeface="Calibri"/>
                <a:hlinkClick r:id="rId4"/>
              </a:rPr>
              <a:t>Student in Crisis Fund</a:t>
            </a:r>
            <a:endParaRPr lang="en-US" sz="3600" dirty="0">
              <a:solidFill>
                <a:srgbClr val="212121"/>
              </a:solidFill>
              <a:latin typeface="Source Sans Pro" panose="020B0503030403020204" pitchFamily="34" charset="0"/>
              <a:ea typeface="Calibri"/>
              <a:cs typeface="Calibri"/>
            </a:endParaRPr>
          </a:p>
          <a:p>
            <a:pPr marL="457200" indent="-457200">
              <a:buFont typeface="Arial"/>
              <a:buChar char="•"/>
            </a:pPr>
            <a:endParaRPr lang="en-US" sz="3600" dirty="0">
              <a:solidFill>
                <a:srgbClr val="212121"/>
              </a:solidFill>
              <a:latin typeface="Source Sans Pro" panose="020B0503030403020204" pitchFamily="34" charset="0"/>
              <a:ea typeface="Calibri"/>
              <a:cs typeface="Calibri"/>
            </a:endParaRPr>
          </a:p>
          <a:p>
            <a:pPr marL="457200" indent="-457200">
              <a:buFont typeface="Arial"/>
              <a:buChar char="•"/>
            </a:pPr>
            <a:r>
              <a:rPr lang="en-US" sz="3600" b="1" dirty="0">
                <a:solidFill>
                  <a:srgbClr val="212121"/>
                </a:solidFill>
                <a:latin typeface="Source Sans Pro" panose="020B0503030403020204" pitchFamily="34" charset="0"/>
                <a:ea typeface="Calibri"/>
                <a:cs typeface="Calibri"/>
              </a:rPr>
              <a:t>Basic Needs Program</a:t>
            </a:r>
            <a:r>
              <a:rPr lang="en-US" sz="3600" dirty="0">
                <a:solidFill>
                  <a:srgbClr val="212121"/>
                </a:solidFill>
                <a:latin typeface="Source Sans Pro" panose="020B0503030403020204" pitchFamily="34" charset="0"/>
                <a:ea typeface="Calibri"/>
                <a:cs typeface="Calibri"/>
              </a:rPr>
              <a:t>: </a:t>
            </a:r>
            <a:r>
              <a:rPr lang="en-US" sz="3600" dirty="0">
                <a:solidFill>
                  <a:srgbClr val="212121"/>
                </a:solidFill>
                <a:latin typeface="Source Sans Pro" panose="020B0503030403020204" pitchFamily="34" charset="0"/>
                <a:ea typeface="Calibri"/>
                <a:cs typeface="Calibri"/>
                <a:hlinkClick r:id="rId5"/>
              </a:rPr>
              <a:t>Rent &amp; Utility Assistance</a:t>
            </a:r>
          </a:p>
          <a:p>
            <a:pPr marL="457200" indent="-457200">
              <a:buFont typeface="Arial"/>
              <a:buChar char="•"/>
            </a:pPr>
            <a:endParaRPr lang="en-US" sz="3600" dirty="0">
              <a:solidFill>
                <a:srgbClr val="212121"/>
              </a:solidFill>
              <a:latin typeface="Source Sans Pro" panose="020B0503030403020204" pitchFamily="34" charset="0"/>
              <a:ea typeface="Calibri"/>
              <a:cs typeface="Calibri"/>
            </a:endParaRPr>
          </a:p>
          <a:p>
            <a:pPr marL="457200" indent="-457200">
              <a:buFont typeface="Arial"/>
              <a:buChar char="•"/>
            </a:pPr>
            <a:r>
              <a:rPr lang="en-US" sz="3600" b="1" dirty="0">
                <a:solidFill>
                  <a:srgbClr val="212121"/>
                </a:solidFill>
                <a:latin typeface="Source Sans Pro" panose="020B0503030403020204" pitchFamily="34" charset="0"/>
                <a:ea typeface="Calibri"/>
                <a:cs typeface="Calibri"/>
              </a:rPr>
              <a:t>Basic Needs Program</a:t>
            </a:r>
            <a:r>
              <a:rPr lang="en-US" sz="3600" dirty="0">
                <a:solidFill>
                  <a:srgbClr val="212121"/>
                </a:solidFill>
                <a:latin typeface="Source Sans Pro" panose="020B0503030403020204" pitchFamily="34" charset="0"/>
                <a:ea typeface="Calibri"/>
                <a:cs typeface="Calibri"/>
              </a:rPr>
              <a:t>: </a:t>
            </a:r>
            <a:r>
              <a:rPr lang="en-US" sz="3600" dirty="0">
                <a:solidFill>
                  <a:srgbClr val="212121"/>
                </a:solidFill>
                <a:latin typeface="Source Sans Pro" panose="020B0503030403020204" pitchFamily="34" charset="0"/>
                <a:ea typeface="Calibri"/>
                <a:cs typeface="Calibri"/>
                <a:hlinkClick r:id="rId6"/>
              </a:rPr>
              <a:t>Childcare Subsidy</a:t>
            </a:r>
            <a:endParaRPr lang="en-US" sz="3600" dirty="0">
              <a:solidFill>
                <a:srgbClr val="212121"/>
              </a:solidFill>
              <a:latin typeface="Source Sans Pro" panose="020B0503030403020204" pitchFamily="34" charset="0"/>
              <a:ea typeface="Calibri"/>
              <a:cs typeface="Calibri"/>
            </a:endParaRPr>
          </a:p>
        </p:txBody>
      </p:sp>
    </p:spTree>
    <p:extLst>
      <p:ext uri="{BB962C8B-B14F-4D97-AF65-F5344CB8AC3E}">
        <p14:creationId xmlns:p14="http://schemas.microsoft.com/office/powerpoint/2010/main" val="4144447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E847A-3E0D-C387-A359-103B5999C74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EE90508-45F9-D5B4-576E-9BFB7F55723D}"/>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1F549902-A0F1-C0B4-8143-E72CDC803D18}"/>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61ECF83F-193C-F084-21D1-357132D9ED11}"/>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DCF86F63-3504-5989-83FE-334644F81E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C62142A6-C416-DE1F-FEE5-0CFDE22CC6E9}"/>
              </a:ext>
            </a:extLst>
          </p:cNvPr>
          <p:cNvSpPr txBox="1"/>
          <p:nvPr/>
        </p:nvSpPr>
        <p:spPr>
          <a:xfrm>
            <a:off x="669938" y="1749444"/>
            <a:ext cx="16776682" cy="707886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1445" indent="-294005">
              <a:buFont typeface="Arial"/>
              <a:buChar char="•"/>
            </a:pPr>
            <a:r>
              <a:rPr lang="en-US" sz="3600" b="1" dirty="0">
                <a:solidFill>
                  <a:srgbClr val="104735"/>
                </a:solidFill>
                <a:latin typeface="Source Sans Pro" panose="020B0503030403020204" pitchFamily="34" charset="0"/>
                <a:ea typeface="Open Sans"/>
                <a:cs typeface="Open Sans"/>
              </a:rPr>
              <a:t>What documents you need to be in legal status</a:t>
            </a:r>
            <a:endParaRPr lang="en-US" sz="3600" dirty="0">
              <a:solidFill>
                <a:srgbClr val="104735"/>
              </a:solidFill>
              <a:latin typeface="Source Sans Pro" panose="020B0503030403020204" pitchFamily="34" charset="0"/>
              <a:ea typeface="Open Sans"/>
              <a:cs typeface="Open Sans"/>
            </a:endParaRPr>
          </a:p>
          <a:p>
            <a:pPr marL="1045845" lvl="2" indent="-294005">
              <a:buFont typeface="Wingdings"/>
              <a:buChar char="§"/>
            </a:pPr>
            <a:r>
              <a:rPr lang="en-US" sz="3600" dirty="0">
                <a:solidFill>
                  <a:srgbClr val="104735"/>
                </a:solidFill>
                <a:latin typeface="Source Sans Pro" panose="020B0503030403020204" pitchFamily="34" charset="0"/>
                <a:ea typeface="Open Sans"/>
                <a:cs typeface="Open Sans"/>
              </a:rPr>
              <a:t>Unexpired I-20 or DS-2019</a:t>
            </a:r>
          </a:p>
          <a:p>
            <a:pPr marL="1045845" lvl="2" indent="-294005">
              <a:buFont typeface="Wingdings"/>
              <a:buChar char="§"/>
            </a:pPr>
            <a:r>
              <a:rPr lang="en-US" sz="3600" dirty="0">
                <a:solidFill>
                  <a:srgbClr val="104735"/>
                </a:solidFill>
                <a:latin typeface="Source Sans Pro" panose="020B0503030403020204" pitchFamily="34" charset="0"/>
                <a:ea typeface="Open Sans"/>
                <a:cs typeface="Open Sans"/>
              </a:rPr>
              <a:t>Unexpired foreign passport</a:t>
            </a:r>
          </a:p>
          <a:p>
            <a:pPr marL="1045845" lvl="2" indent="-294005">
              <a:buFont typeface="Wingdings"/>
              <a:buChar char="§"/>
            </a:pPr>
            <a:r>
              <a:rPr lang="en-US" sz="3600" dirty="0">
                <a:solidFill>
                  <a:srgbClr val="104735"/>
                </a:solidFill>
                <a:latin typeface="Source Sans Pro" panose="020B0503030403020204" pitchFamily="34" charset="0"/>
                <a:ea typeface="Open Sans"/>
                <a:cs typeface="Open Sans"/>
              </a:rPr>
              <a:t>I-94 showing admission in F-1 or J-1 status</a:t>
            </a:r>
          </a:p>
          <a:p>
            <a:pPr marL="1045845" lvl="2" indent="-294005">
              <a:buFont typeface="Wingdings"/>
              <a:buChar char="§"/>
            </a:pPr>
            <a:endParaRPr lang="en-US" sz="3600" dirty="0">
              <a:solidFill>
                <a:srgbClr val="104735"/>
              </a:solidFill>
              <a:latin typeface="Source Sans Pro" panose="020B0503030403020204" pitchFamily="34" charset="0"/>
              <a:ea typeface="Open Sans"/>
              <a:cs typeface="Open Sans"/>
            </a:endParaRPr>
          </a:p>
          <a:p>
            <a:pPr marL="571500" indent="-571500">
              <a:buFont typeface="Arial" panose="020B0604020202020204" pitchFamily="34" charset="0"/>
              <a:buChar char="•"/>
            </a:pPr>
            <a:r>
              <a:rPr lang="en-US" sz="3600" b="1" i="0" dirty="0">
                <a:solidFill>
                  <a:srgbClr val="104735"/>
                </a:solidFill>
                <a:effectLst/>
                <a:latin typeface="Source Sans Pro" panose="020B0503030403020204" pitchFamily="34" charset="0"/>
                <a:ea typeface="Open Sans"/>
                <a:cs typeface="Open Sans"/>
              </a:rPr>
              <a:t>Enroll full-time</a:t>
            </a:r>
            <a:r>
              <a:rPr lang="en-US" sz="3600" b="0" i="0" dirty="0">
                <a:solidFill>
                  <a:srgbClr val="104735"/>
                </a:solidFill>
                <a:effectLst/>
                <a:latin typeface="Source Sans Pro" panose="020B0503030403020204" pitchFamily="34" charset="0"/>
                <a:ea typeface="Open Sans"/>
                <a:cs typeface="Open Sans"/>
              </a:rPr>
              <a:t>, unless approved for a reduced course load by ISSS</a:t>
            </a: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1028700" lvl="1" indent="-571500">
              <a:buFont typeface="Courier New" panose="020B0604020202020204" pitchFamily="34" charset="0"/>
              <a:buChar char="o"/>
            </a:pPr>
            <a:r>
              <a:rPr lang="en-US" sz="3600" dirty="0">
                <a:solidFill>
                  <a:srgbClr val="104735"/>
                </a:solidFill>
                <a:latin typeface="Source Sans Pro" panose="020B0503030403020204" pitchFamily="34" charset="0"/>
                <a:ea typeface="Open Sans"/>
                <a:cs typeface="Open Sans"/>
              </a:rPr>
              <a:t>Minimum 12 credits for undergraduates or 9 credits for graduate students</a:t>
            </a: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1028700" lvl="1" indent="-571500">
              <a:buFont typeface="Courier New" panose="020B0604020202020204" pitchFamily="34" charset="0"/>
              <a:buChar char="o"/>
            </a:pPr>
            <a:r>
              <a:rPr lang="en-US" sz="3600" dirty="0">
                <a:solidFill>
                  <a:srgbClr val="104735"/>
                </a:solidFill>
                <a:latin typeface="Source Sans Pro" panose="020B0503030403020204" pitchFamily="34" charset="0"/>
                <a:ea typeface="Open Sans"/>
                <a:cs typeface="Open Sans"/>
              </a:rPr>
              <a:t>Only one online course allowed if enrolled in minimum required credits</a:t>
            </a:r>
            <a:br>
              <a:rPr lang="en-US" sz="3600" b="0" i="0" dirty="0">
                <a:effectLst/>
                <a:latin typeface="Source Sans Pro" panose="020B0503030403020204" pitchFamily="34" charset="0"/>
                <a:ea typeface="Open Sans" panose="020B0606030504020204" pitchFamily="34" charset="0"/>
                <a:cs typeface="Open Sans" panose="020B0606030504020204" pitchFamily="34" charset="0"/>
              </a:rPr>
            </a:br>
            <a:endParaRPr lang="en-US" sz="3600" b="0" i="0" dirty="0">
              <a:solidFill>
                <a:srgbClr val="104735"/>
              </a:solidFill>
              <a:effectLst/>
              <a:latin typeface="Source Sans Pro" panose="020B0503030403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600" b="0" i="0" dirty="0">
                <a:solidFill>
                  <a:srgbClr val="104735"/>
                </a:solidFill>
                <a:effectLst/>
                <a:latin typeface="Source Sans Pro" panose="020B0503030403020204" pitchFamily="34" charset="0"/>
                <a:ea typeface="Open Sans"/>
                <a:cs typeface="Open Sans"/>
              </a:rPr>
              <a:t>Work no more than </a:t>
            </a:r>
            <a:r>
              <a:rPr lang="en-US" sz="3600" b="1" i="0" dirty="0">
                <a:solidFill>
                  <a:srgbClr val="104735"/>
                </a:solidFill>
                <a:effectLst/>
                <a:latin typeface="Source Sans Pro" panose="020B0503030403020204" pitchFamily="34" charset="0"/>
                <a:ea typeface="Open Sans"/>
                <a:cs typeface="Open Sans"/>
              </a:rPr>
              <a:t>20-hour</a:t>
            </a:r>
            <a:r>
              <a:rPr lang="en-US" sz="3600" b="1" dirty="0">
                <a:solidFill>
                  <a:srgbClr val="104735"/>
                </a:solidFill>
                <a:latin typeface="Source Sans Pro" panose="020B0503030403020204" pitchFamily="34" charset="0"/>
                <a:ea typeface="Open Sans"/>
                <a:cs typeface="Open Sans"/>
              </a:rPr>
              <a:t>s per week </a:t>
            </a:r>
            <a:r>
              <a:rPr lang="en-US" sz="3600" b="1" i="0" dirty="0">
                <a:solidFill>
                  <a:srgbClr val="104735"/>
                </a:solidFill>
                <a:effectLst/>
                <a:latin typeface="Source Sans Pro" panose="020B0503030403020204" pitchFamily="34" charset="0"/>
                <a:ea typeface="Open Sans"/>
                <a:cs typeface="Open Sans"/>
              </a:rPr>
              <a:t>on-campus </a:t>
            </a:r>
            <a:r>
              <a:rPr lang="en-US" sz="3600" b="0" i="0" dirty="0">
                <a:solidFill>
                  <a:srgbClr val="104735"/>
                </a:solidFill>
                <a:effectLst/>
                <a:latin typeface="Source Sans Pro" panose="020B0503030403020204" pitchFamily="34" charset="0"/>
                <a:ea typeface="Open Sans"/>
                <a:cs typeface="Open Sans"/>
              </a:rPr>
              <a:t>when classes are in </a:t>
            </a:r>
            <a:r>
              <a:rPr lang="en-US" sz="3600" dirty="0">
                <a:solidFill>
                  <a:srgbClr val="104735"/>
                </a:solidFill>
                <a:latin typeface="Source Sans Pro" panose="020B0503030403020204" pitchFamily="34" charset="0"/>
                <a:ea typeface="Open Sans"/>
                <a:cs typeface="Open Sans"/>
              </a:rPr>
              <a:t>session (except during summer vacation term)</a:t>
            </a:r>
          </a:p>
          <a:p>
            <a:br>
              <a:rPr lang="en-US" sz="3200" b="0" i="0" dirty="0">
                <a:effectLst/>
                <a:latin typeface="Open Sans" panose="020B0606030504020204" pitchFamily="34" charset="0"/>
                <a:ea typeface="Open Sans" panose="020B0606030504020204" pitchFamily="34" charset="0"/>
                <a:cs typeface="Open Sans" panose="020B0606030504020204" pitchFamily="34" charset="0"/>
              </a:rPr>
            </a:br>
            <a:endParaRPr lang="en-US" sz="3200" b="1" i="0" dirty="0">
              <a:solidFill>
                <a:srgbClr val="104735"/>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7">
            <a:extLst>
              <a:ext uri="{FF2B5EF4-FFF2-40B4-BE49-F238E27FC236}">
                <a16:creationId xmlns:a16="http://schemas.microsoft.com/office/drawing/2014/main" id="{15D52C50-7BAC-E7BD-5051-48F7B717ADBC}"/>
              </a:ext>
            </a:extLst>
          </p:cNvPr>
          <p:cNvSpPr/>
          <p:nvPr/>
        </p:nvSpPr>
        <p:spPr>
          <a:xfrm>
            <a:off x="3017520" y="457200"/>
            <a:ext cx="17714495" cy="1131118"/>
          </a:xfrm>
          <a:custGeom>
            <a:avLst/>
            <a:gdLst/>
            <a:ahLst/>
            <a:cxnLst/>
            <a:rect l="l" t="t" r="r" b="b"/>
            <a:pathLst>
              <a:path w="17714495" h="1131118">
                <a:moveTo>
                  <a:pt x="0" y="0"/>
                </a:moveTo>
                <a:lnTo>
                  <a:pt x="17714495" y="0"/>
                </a:lnTo>
                <a:lnTo>
                  <a:pt x="17714495" y="1131118"/>
                </a:lnTo>
                <a:lnTo>
                  <a:pt x="0" y="1131118"/>
                </a:lnTo>
                <a:lnTo>
                  <a:pt x="0" y="0"/>
                </a:lnTo>
                <a:close/>
              </a:path>
            </a:pathLst>
          </a:custGeom>
          <a:blipFill>
            <a:blip r:embed="rId3" cstate="screen">
              <a:extLst>
                <a:ext uri="{28A0092B-C50C-407E-A947-70E740481C1C}">
                  <a14:useLocalDpi xmlns:a14="http://schemas.microsoft.com/office/drawing/2010/main"/>
                </a:ext>
              </a:extLst>
            </a:blip>
            <a:stretch>
              <a:fillRect l="-13800" r="13735" b="-1301"/>
            </a:stretch>
          </a:blipFill>
        </p:spPr>
        <p:txBody>
          <a:bodyPr/>
          <a:lstStyle/>
          <a:p>
            <a:endParaRPr lang="en-US"/>
          </a:p>
        </p:txBody>
      </p:sp>
      <p:sp>
        <p:nvSpPr>
          <p:cNvPr id="5" name="TextBox 10">
            <a:extLst>
              <a:ext uri="{FF2B5EF4-FFF2-40B4-BE49-F238E27FC236}">
                <a16:creationId xmlns:a16="http://schemas.microsoft.com/office/drawing/2014/main" id="{62EAF46F-2D54-0280-C1E9-AC6EA9FDCE52}"/>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Maintain Legal Status in the US</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928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F2525-02D3-B870-9A16-F4FC5B96F3B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3A1BDC3-8ED7-657E-F51E-3B5A29AB37AB}"/>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0CC5B10F-66BE-328D-1D50-A1F0AEE43C4A}"/>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20BAE6B1-58A5-88F2-0905-83CE3DC4356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50EDA0E1-4C7D-7F52-9F58-485E1A9953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9A49A338-4CEF-FB37-3CEB-4507B4AA1A58}"/>
              </a:ext>
            </a:extLst>
          </p:cNvPr>
          <p:cNvSpPr txBox="1"/>
          <p:nvPr/>
        </p:nvSpPr>
        <p:spPr>
          <a:xfrm>
            <a:off x="669938" y="1915477"/>
            <a:ext cx="16776682" cy="60939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You can </a:t>
            </a:r>
            <a:r>
              <a:rPr lang="en-US" sz="3600" b="1" dirty="0">
                <a:solidFill>
                  <a:srgbClr val="104735"/>
                </a:solidFill>
                <a:latin typeface="Source Sans Pro" panose="020B0503030403020204" pitchFamily="34" charset="0"/>
                <a:ea typeface="Open Sans"/>
                <a:cs typeface="Open Sans"/>
              </a:rPr>
              <a:t>work full-time on-campus </a:t>
            </a:r>
            <a:r>
              <a:rPr lang="en-US" sz="3600" dirty="0">
                <a:solidFill>
                  <a:srgbClr val="104735"/>
                </a:solidFill>
                <a:latin typeface="Source Sans Pro" panose="020B0503030403020204" pitchFamily="34" charset="0"/>
                <a:ea typeface="Open Sans"/>
                <a:cs typeface="Open Sans"/>
              </a:rPr>
              <a:t>(up to 40 hours per week) </a:t>
            </a:r>
            <a:r>
              <a:rPr lang="en-US" sz="3600" b="1" dirty="0">
                <a:solidFill>
                  <a:srgbClr val="104735"/>
                </a:solidFill>
                <a:latin typeface="Source Sans Pro" panose="020B0503030403020204" pitchFamily="34" charset="0"/>
                <a:ea typeface="Open Sans"/>
                <a:cs typeface="Open Sans"/>
              </a:rPr>
              <a:t>during summer term </a:t>
            </a:r>
            <a:r>
              <a:rPr lang="en-US" sz="3600" dirty="0">
                <a:solidFill>
                  <a:srgbClr val="104735"/>
                </a:solidFill>
                <a:latin typeface="Source Sans Pro" panose="020B0503030403020204" pitchFamily="34" charset="0"/>
                <a:ea typeface="Open Sans"/>
                <a:cs typeface="Open Sans"/>
              </a:rPr>
              <a:t>(unless ISSS has notified you that you are required to be full-time summer term)</a:t>
            </a:r>
          </a:p>
          <a:p>
            <a:pPr marL="457200" indent="-457200">
              <a:buFont typeface="Arial" panose="020B0604020202020204" pitchFamily="34" charset="0"/>
              <a:buChar char="•"/>
            </a:pPr>
            <a:endParaRPr lang="en-US" sz="3600" b="1" i="0" dirty="0">
              <a:solidFill>
                <a:srgbClr val="104735"/>
              </a:solidFill>
              <a:effectLst/>
              <a:latin typeface="Source Sans Pro" panose="020B0503030403020204" pitchFamily="34" charset="0"/>
              <a:ea typeface="Open Sans"/>
              <a:cs typeface="Open Sans"/>
            </a:endParaRPr>
          </a:p>
          <a:p>
            <a:pPr marL="457200" indent="-457200">
              <a:buFont typeface="Arial" panose="020B0604020202020204" pitchFamily="34" charset="0"/>
              <a:buChar char="•"/>
            </a:pPr>
            <a:r>
              <a:rPr lang="en-US" sz="3600" b="1" i="0" dirty="0">
                <a:solidFill>
                  <a:srgbClr val="104735"/>
                </a:solidFill>
                <a:effectLst/>
                <a:latin typeface="Source Sans Pro" panose="020B0503030403020204" pitchFamily="34" charset="0"/>
                <a:ea typeface="Open Sans"/>
                <a:cs typeface="Open Sans"/>
              </a:rPr>
              <a:t>Do not work off-campus without first consulting with an ISSS advisor</a:t>
            </a:r>
          </a:p>
          <a:p>
            <a:pPr marL="1028700" lvl="1" indent="-571500">
              <a:buFont typeface="Arial" panose="020B0604020202020204" pitchFamily="34" charset="0"/>
              <a:buChar char="•"/>
            </a:pPr>
            <a:r>
              <a:rPr lang="en-US" sz="3600" b="0" i="0" dirty="0">
                <a:solidFill>
                  <a:srgbClr val="104735"/>
                </a:solidFill>
                <a:effectLst/>
                <a:latin typeface="Source Sans Pro" panose="020B0503030403020204" pitchFamily="34" charset="0"/>
                <a:ea typeface="Open Sans"/>
                <a:cs typeface="Open Sans"/>
              </a:rPr>
              <a:t>Unauthorized employment off campus is grounds for SEVIS termination</a:t>
            </a:r>
          </a:p>
          <a:p>
            <a:pPr marL="1028700" lvl="1" indent="-5715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You may be eligible for Curricular Practical Training (CPT) if you have a job or internship related to your major.</a:t>
            </a:r>
            <a:br>
              <a:rPr lang="en-US" sz="3600" b="0" i="0" dirty="0">
                <a:effectLst/>
                <a:latin typeface="Source Sans Pro" panose="020B0503030403020204" pitchFamily="34" charset="0"/>
                <a:ea typeface="Open Sans" panose="020B0606030504020204" pitchFamily="34" charset="0"/>
                <a:cs typeface="Open Sans" panose="020B0606030504020204" pitchFamily="34" charset="0"/>
              </a:rPr>
            </a:br>
            <a:endParaRPr lang="en-US" sz="3600" b="0" i="0" dirty="0">
              <a:solidFill>
                <a:srgbClr val="104735"/>
              </a:solidFill>
              <a:effectLst/>
              <a:latin typeface="Source Sans Pro" panose="020B0503030403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3600" b="1" i="0" dirty="0">
                <a:solidFill>
                  <a:srgbClr val="104735"/>
                </a:solidFill>
                <a:effectLst/>
                <a:latin typeface="Source Sans Pro" panose="020B0503030403020204" pitchFamily="34" charset="0"/>
                <a:ea typeface="Open Sans"/>
                <a:cs typeface="Open Sans"/>
              </a:rPr>
              <a:t>Update US address within 10 days</a:t>
            </a:r>
            <a:r>
              <a:rPr lang="en-US" sz="3600" b="0" i="0" dirty="0">
                <a:solidFill>
                  <a:srgbClr val="104735"/>
                </a:solidFill>
                <a:effectLst/>
                <a:latin typeface="Source Sans Pro" panose="020B0503030403020204" pitchFamily="34" charset="0"/>
                <a:ea typeface="Open Sans"/>
                <a:cs typeface="Open Sans"/>
              </a:rPr>
              <a:t> of a change of address</a:t>
            </a:r>
            <a:br>
              <a:rPr lang="en-US" sz="3600" b="0" i="0" dirty="0">
                <a:effectLst/>
                <a:latin typeface="Source Sans Pro" panose="020B0503030403020204" pitchFamily="34" charset="0"/>
                <a:ea typeface="Open Sans" panose="020B0606030504020204" pitchFamily="34" charset="0"/>
                <a:cs typeface="Open Sans" panose="020B0606030504020204" pitchFamily="34" charset="0"/>
              </a:rPr>
            </a:b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571500" indent="-571500" algn="l">
              <a:buFont typeface="Arial" panose="020B0604020202020204" pitchFamily="34" charset="0"/>
              <a:buChar char="•"/>
            </a:pPr>
            <a:r>
              <a:rPr lang="en-US" sz="3600" b="1" i="0" dirty="0">
                <a:solidFill>
                  <a:srgbClr val="104735"/>
                </a:solidFill>
                <a:effectLst/>
                <a:latin typeface="Source Sans Pro" panose="020B0503030403020204" pitchFamily="34" charset="0"/>
                <a:ea typeface="Open Sans"/>
                <a:cs typeface="Open Sans"/>
                <a:hlinkClick r:id="rId3"/>
              </a:rPr>
              <a:t>Report OPT employment </a:t>
            </a:r>
            <a:r>
              <a:rPr lang="en-US" sz="3600" b="0" i="0" dirty="0">
                <a:solidFill>
                  <a:srgbClr val="104735"/>
                </a:solidFill>
                <a:effectLst/>
                <a:latin typeface="Source Sans Pro" panose="020B0503030403020204" pitchFamily="34" charset="0"/>
                <a:ea typeface="Open Sans"/>
                <a:cs typeface="Open Sans"/>
              </a:rPr>
              <a:t>and don’t exceed the 90-day unemployment allowance </a:t>
            </a:r>
          </a:p>
        </p:txBody>
      </p:sp>
      <p:sp>
        <p:nvSpPr>
          <p:cNvPr id="13" name="Freeform 7">
            <a:extLst>
              <a:ext uri="{FF2B5EF4-FFF2-40B4-BE49-F238E27FC236}">
                <a16:creationId xmlns:a16="http://schemas.microsoft.com/office/drawing/2014/main" id="{0A0FE009-3000-78A2-4266-B1D670E2F1ED}"/>
              </a:ext>
            </a:extLst>
          </p:cNvPr>
          <p:cNvSpPr/>
          <p:nvPr/>
        </p:nvSpPr>
        <p:spPr>
          <a:xfrm>
            <a:off x="3017520" y="457200"/>
            <a:ext cx="17714495" cy="1131118"/>
          </a:xfrm>
          <a:custGeom>
            <a:avLst/>
            <a:gdLst/>
            <a:ahLst/>
            <a:cxnLst/>
            <a:rect l="l" t="t" r="r" b="b"/>
            <a:pathLst>
              <a:path w="17714495" h="1131118">
                <a:moveTo>
                  <a:pt x="0" y="0"/>
                </a:moveTo>
                <a:lnTo>
                  <a:pt x="17714495" y="0"/>
                </a:lnTo>
                <a:lnTo>
                  <a:pt x="17714495" y="1131118"/>
                </a:lnTo>
                <a:lnTo>
                  <a:pt x="0" y="1131118"/>
                </a:lnTo>
                <a:lnTo>
                  <a:pt x="0" y="0"/>
                </a:lnTo>
                <a:close/>
              </a:path>
            </a:pathLst>
          </a:custGeom>
          <a:blipFill>
            <a:blip r:embed="rId4" cstate="screen">
              <a:extLst>
                <a:ext uri="{28A0092B-C50C-407E-A947-70E740481C1C}">
                  <a14:useLocalDpi xmlns:a14="http://schemas.microsoft.com/office/drawing/2010/main"/>
                </a:ext>
              </a:extLst>
            </a:blip>
            <a:stretch>
              <a:fillRect l="-13800" r="13735" b="-1301"/>
            </a:stretch>
          </a:blipFill>
        </p:spPr>
        <p:txBody>
          <a:bodyPr/>
          <a:lstStyle/>
          <a:p>
            <a:endParaRPr lang="en-US"/>
          </a:p>
        </p:txBody>
      </p:sp>
      <p:sp>
        <p:nvSpPr>
          <p:cNvPr id="5" name="TextBox 10">
            <a:extLst>
              <a:ext uri="{FF2B5EF4-FFF2-40B4-BE49-F238E27FC236}">
                <a16:creationId xmlns:a16="http://schemas.microsoft.com/office/drawing/2014/main" id="{8B292456-79B4-9821-4017-FBDCF22969A6}"/>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Maintain Legal Status in the US</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00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AB309-2730-B78E-7569-5E797341210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FB6B564-79FE-EEEC-20CB-9EC813A8DA31}"/>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5AE13BAF-291B-1A75-12BD-6666B97659D0}"/>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2E4D7D93-482F-8A30-2CA0-8B6505AB097B}"/>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B344FA5B-0D7D-A417-AAC6-11A607B308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AE6BC1C2-8B8F-B3FD-13F7-3306AB103E2C}"/>
              </a:ext>
            </a:extLst>
          </p:cNvPr>
          <p:cNvSpPr txBox="1"/>
          <p:nvPr/>
        </p:nvSpPr>
        <p:spPr>
          <a:xfrm>
            <a:off x="669938" y="1908378"/>
            <a:ext cx="16776682" cy="763285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latin typeface="Source Sans Pro" panose="020B0503030403020204" pitchFamily="34" charset="0"/>
              </a:rPr>
              <a:t>ISSS grants CPT work authorization for off-campus internships and employment related to your major for all international students. </a:t>
            </a:r>
          </a:p>
          <a:p>
            <a:pPr marL="571500" indent="-571500">
              <a:buFont typeface="Arial" panose="020B0604020202020204" pitchFamily="34" charset="0"/>
              <a:buChar char="•"/>
            </a:pPr>
            <a:r>
              <a:rPr lang="en-US" sz="3600" dirty="0">
                <a:latin typeface="Source Sans Pro" panose="020B0503030403020204" pitchFamily="34" charset="0"/>
              </a:rPr>
              <a:t>Visit </a:t>
            </a:r>
            <a:r>
              <a:rPr lang="en-US" sz="3600" u="sng" dirty="0">
                <a:latin typeface="Source Sans Pro" panose="020B0503030403020204" pitchFamily="34" charset="0"/>
                <a:hlinkClick r:id="rId3" tooltip="https://isss.uoregon.edu/f-1-employment-options"/>
              </a:rPr>
              <a:t>ISSS website</a:t>
            </a:r>
            <a:r>
              <a:rPr lang="en-US" sz="3600" dirty="0">
                <a:latin typeface="Source Sans Pro" panose="020B0503030403020204" pitchFamily="34" charset="0"/>
              </a:rPr>
              <a:t> to learn more about CPT eligibility, required paperwork, and approval deadlines.</a:t>
            </a:r>
          </a:p>
          <a:p>
            <a:pPr marL="571500" indent="-571500">
              <a:buFont typeface="Arial" panose="020B0604020202020204" pitchFamily="34" charset="0"/>
              <a:buChar char="•"/>
            </a:pPr>
            <a:r>
              <a:rPr lang="en-US" sz="3600" dirty="0">
                <a:latin typeface="Source Sans Pro" panose="020B0503030403020204" pitchFamily="34" charset="0"/>
              </a:rPr>
              <a:t>Visit </a:t>
            </a:r>
            <a:r>
              <a:rPr lang="en-US" sz="3600" dirty="0">
                <a:latin typeface="Source Sans Pro" panose="020B0503030403020204" pitchFamily="34" charset="0"/>
                <a:hlinkClick r:id="rId4"/>
              </a:rPr>
              <a:t>Career Center </a:t>
            </a:r>
            <a:r>
              <a:rPr lang="en-US" sz="3600" dirty="0">
                <a:latin typeface="Source Sans Pro" panose="020B0503030403020204" pitchFamily="34" charset="0"/>
              </a:rPr>
              <a:t>for help with resumes and cover letters</a:t>
            </a:r>
          </a:p>
          <a:p>
            <a:r>
              <a:rPr lang="en-US" sz="3600" dirty="0">
                <a:latin typeface="Source Sans Pro" panose="020B0503030403020204" pitchFamily="34" charset="0"/>
              </a:rPr>
              <a:t> </a:t>
            </a:r>
          </a:p>
          <a:p>
            <a:r>
              <a:rPr lang="en-US" sz="3600" dirty="0">
                <a:latin typeface="Source Sans Pro" panose="020B0503030403020204" pitchFamily="34" charset="0"/>
              </a:rPr>
              <a:t>The </a:t>
            </a:r>
            <a:r>
              <a:rPr lang="en-US" sz="3600" u="sng" dirty="0">
                <a:latin typeface="Source Sans Pro" panose="020B0503030403020204" pitchFamily="34" charset="0"/>
                <a:hlinkClick r:id="rId5" tooltip="https://graduatestudies.uoregon.edu/professional-development"/>
              </a:rPr>
              <a:t>Division of Graduate Studies</a:t>
            </a:r>
            <a:r>
              <a:rPr lang="en-US" sz="3600" dirty="0">
                <a:latin typeface="Source Sans Pro" panose="020B0503030403020204" pitchFamily="34" charset="0"/>
              </a:rPr>
              <a:t> supports </a:t>
            </a:r>
            <a:r>
              <a:rPr lang="en-US" sz="3600" b="1" dirty="0">
                <a:latin typeface="Source Sans Pro" panose="020B0503030403020204" pitchFamily="34" charset="0"/>
              </a:rPr>
              <a:t>grad international students </a:t>
            </a:r>
            <a:r>
              <a:rPr lang="en-US" sz="3600" dirty="0">
                <a:latin typeface="Source Sans Pro" panose="020B0503030403020204" pitchFamily="34" charset="0"/>
              </a:rPr>
              <a:t>with preparing to compete for off-campus employment positions. </a:t>
            </a:r>
          </a:p>
          <a:p>
            <a:pPr marL="571500" indent="-571500">
              <a:buFont typeface="Arial" panose="020B0604020202020204" pitchFamily="34" charset="0"/>
              <a:buChar char="•"/>
            </a:pPr>
            <a:r>
              <a:rPr lang="en-US" sz="3600" dirty="0">
                <a:latin typeface="Source Sans Pro" panose="020B0503030403020204" pitchFamily="34" charset="0"/>
              </a:rPr>
              <a:t>Sign up for the free resume, CV, and cover letter review services and workshops on networking.</a:t>
            </a:r>
          </a:p>
          <a:p>
            <a:pPr marL="571500" indent="-571500">
              <a:buFont typeface="Arial" panose="020B0604020202020204" pitchFamily="34" charset="0"/>
              <a:buChar char="•"/>
            </a:pPr>
            <a:r>
              <a:rPr lang="en-US" sz="3600" dirty="0">
                <a:latin typeface="Source Sans Pro" panose="020B0503030403020204" pitchFamily="34" charset="0"/>
              </a:rPr>
              <a:t>Sign up for the </a:t>
            </a:r>
            <a:r>
              <a:rPr lang="en-US" sz="3600" b="1" dirty="0">
                <a:latin typeface="Source Sans Pro" panose="020B0503030403020204" pitchFamily="34" charset="0"/>
              </a:rPr>
              <a:t>1 credit, no-tuition</a:t>
            </a:r>
            <a:r>
              <a:rPr lang="en-US" sz="3600" dirty="0">
                <a:latin typeface="Source Sans Pro" panose="020B0503030403020204" pitchFamily="34" charset="0"/>
              </a:rPr>
              <a:t> GRST 604: CPT Internship course. You must be approved first by ISSS for CPT work authorization. You will </a:t>
            </a:r>
            <a:r>
              <a:rPr lang="en-US" sz="3600" u="sng" dirty="0">
                <a:latin typeface="Source Sans Pro" panose="020B0503030403020204" pitchFamily="34" charset="0"/>
              </a:rPr>
              <a:t>not </a:t>
            </a:r>
            <a:r>
              <a:rPr lang="en-US" sz="3600" dirty="0">
                <a:latin typeface="Source Sans Pro" panose="020B0503030403020204" pitchFamily="34" charset="0"/>
              </a:rPr>
              <a:t>be charged tuition.  </a:t>
            </a:r>
          </a:p>
          <a:p>
            <a:br>
              <a:rPr lang="en-US" sz="3200" b="0" i="0" dirty="0">
                <a:effectLst/>
                <a:latin typeface="Open Sans" panose="020B0606030504020204" pitchFamily="34" charset="0"/>
                <a:ea typeface="Open Sans" panose="020B0606030504020204" pitchFamily="34" charset="0"/>
                <a:cs typeface="Open Sans" panose="020B0606030504020204" pitchFamily="34" charset="0"/>
              </a:rPr>
            </a:br>
            <a:endParaRPr lang="en-US" sz="3200" b="1" i="0" dirty="0">
              <a:solidFill>
                <a:srgbClr val="104735"/>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7">
            <a:extLst>
              <a:ext uri="{FF2B5EF4-FFF2-40B4-BE49-F238E27FC236}">
                <a16:creationId xmlns:a16="http://schemas.microsoft.com/office/drawing/2014/main" id="{127061BF-06B2-3C7D-3A12-3544581BAB58}"/>
              </a:ext>
            </a:extLst>
          </p:cNvPr>
          <p:cNvSpPr/>
          <p:nvPr/>
        </p:nvSpPr>
        <p:spPr>
          <a:xfrm>
            <a:off x="3017520" y="457200"/>
            <a:ext cx="17714495" cy="1131118"/>
          </a:xfrm>
          <a:custGeom>
            <a:avLst/>
            <a:gdLst/>
            <a:ahLst/>
            <a:cxnLst/>
            <a:rect l="l" t="t" r="r" b="b"/>
            <a:pathLst>
              <a:path w="17714495" h="1131118">
                <a:moveTo>
                  <a:pt x="0" y="0"/>
                </a:moveTo>
                <a:lnTo>
                  <a:pt x="17714495" y="0"/>
                </a:lnTo>
                <a:lnTo>
                  <a:pt x="17714495" y="1131118"/>
                </a:lnTo>
                <a:lnTo>
                  <a:pt x="0" y="1131118"/>
                </a:lnTo>
                <a:lnTo>
                  <a:pt x="0" y="0"/>
                </a:lnTo>
                <a:close/>
              </a:path>
            </a:pathLst>
          </a:custGeom>
          <a:blipFill>
            <a:blip r:embed="rId6" cstate="screen">
              <a:extLst>
                <a:ext uri="{28A0092B-C50C-407E-A947-70E740481C1C}">
                  <a14:useLocalDpi xmlns:a14="http://schemas.microsoft.com/office/drawing/2010/main"/>
                </a:ext>
              </a:extLst>
            </a:blip>
            <a:stretch>
              <a:fillRect l="-13800" r="13735" b="-1301"/>
            </a:stretch>
          </a:blipFill>
        </p:spPr>
        <p:txBody>
          <a:bodyPr/>
          <a:lstStyle/>
          <a:p>
            <a:endParaRPr lang="en-US"/>
          </a:p>
        </p:txBody>
      </p:sp>
      <p:sp>
        <p:nvSpPr>
          <p:cNvPr id="5" name="TextBox 10">
            <a:extLst>
              <a:ext uri="{FF2B5EF4-FFF2-40B4-BE49-F238E27FC236}">
                <a16:creationId xmlns:a16="http://schemas.microsoft.com/office/drawing/2014/main" id="{7971F64C-B6EE-51B6-FEDA-124763745B55}"/>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Summer CPT Work Authorization</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81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261C-7C7A-F3BB-A9C0-B9E05879FC7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D9B3511-7EEE-743A-F872-9F9876779312}"/>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60AF75B1-718F-7EBF-29BA-630C12D1FB15}"/>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97E415D2-337E-E89D-34CD-4524776CF877}"/>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AF4F5B09-6420-8E19-B0AD-AC3CAAA0C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CD7EE369-C7DF-3E16-DCC5-98DCE1C9CF67}"/>
              </a:ext>
            </a:extLst>
          </p:cNvPr>
          <p:cNvSpPr txBox="1"/>
          <p:nvPr/>
        </p:nvSpPr>
        <p:spPr>
          <a:xfrm>
            <a:off x="669938" y="1888763"/>
            <a:ext cx="17266370" cy="553997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indent="-742950">
              <a:buFont typeface="+mj-lt"/>
              <a:buAutoNum type="arabicPeriod" startAt="3"/>
            </a:pPr>
            <a:r>
              <a:rPr lang="en-US" sz="3600" b="1" dirty="0">
                <a:solidFill>
                  <a:srgbClr val="104735"/>
                </a:solidFill>
                <a:latin typeface="Source Sans Pro" panose="020B0503030403020204" pitchFamily="34" charset="0"/>
                <a:ea typeface="Calibri"/>
                <a:cs typeface="Calibri"/>
              </a:rPr>
              <a:t>Are you prepared for increased screening and searches upon re-entry</a:t>
            </a:r>
            <a:r>
              <a:rPr lang="en-US" sz="3600" dirty="0">
                <a:solidFill>
                  <a:srgbClr val="104735"/>
                </a:solidFill>
                <a:latin typeface="Source Sans Pro" panose="020B0503030403020204" pitchFamily="34" charset="0"/>
                <a:ea typeface="Calibri"/>
                <a:cs typeface="Calibri"/>
              </a:rPr>
              <a:t>?</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mn-lt"/>
                <a:cs typeface="+mn-lt"/>
              </a:rPr>
              <a:t>Have your documents on you and not packed in your luggage</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mn-lt"/>
                <a:cs typeface="+mn-lt"/>
              </a:rPr>
              <a:t>Be prepared to answers questions about your purpose for being in the US</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mn-lt"/>
                <a:cs typeface="+mn-lt"/>
              </a:rPr>
              <a:t>Secure your electronic devices</a:t>
            </a:r>
          </a:p>
          <a:p>
            <a:pPr marL="971550" lvl="1" indent="-514350">
              <a:buFont typeface="Arial" panose="020B0604020202020204" pitchFamily="34" charset="0"/>
              <a:buChar char="•"/>
            </a:pPr>
            <a:endParaRPr lang="en-US" sz="3600" dirty="0">
              <a:solidFill>
                <a:srgbClr val="000000"/>
              </a:solidFill>
              <a:latin typeface="Open Sans"/>
              <a:ea typeface="Open Sans"/>
              <a:cs typeface="Open Sans"/>
            </a:endParaRPr>
          </a:p>
          <a:p>
            <a:pPr marL="514350" indent="-514350">
              <a:buFont typeface="+mj-lt"/>
              <a:buAutoNum type="arabicPeriod" startAt="3"/>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Has your visa been revoked</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Dept of State will notify you using the email address from your visa application</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If your answer is ‘Yes’, do not travel and consult an immigration attorney</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A revoked visa could result in removal proceedings </a:t>
            </a:r>
          </a:p>
          <a:p>
            <a:pPr marL="971550" lvl="1" indent="-514350">
              <a:buFont typeface="Arial" panose="020B0604020202020204" pitchFamily="34" charset="0"/>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If you do leave the US, you must apply for a new visa before re-entering the US</a:t>
            </a:r>
          </a:p>
        </p:txBody>
      </p:sp>
      <p:sp>
        <p:nvSpPr>
          <p:cNvPr id="5" name="TextBox 10">
            <a:extLst>
              <a:ext uri="{FF2B5EF4-FFF2-40B4-BE49-F238E27FC236}">
                <a16:creationId xmlns:a16="http://schemas.microsoft.com/office/drawing/2014/main" id="{F03E4CE6-CACD-005D-52E0-40E7C63DA2AE}"/>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chemeClr val="bg1"/>
                </a:solidFill>
                <a:latin typeface="Source Sans Pro" panose="020B0503030403020204" pitchFamily="34" charset="0"/>
                <a:ea typeface="Open Sans"/>
                <a:cs typeface="Open Sans"/>
              </a:rPr>
              <a:t>What you need to know to travel safely and with confidence</a:t>
            </a:r>
            <a:endParaRPr lang="en-US" sz="4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21970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97A83FC7-D294-6BD1-331D-447EE922944D}"/>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10</a:t>
            </a:r>
          </a:p>
        </p:txBody>
      </p:sp>
      <p:grpSp>
        <p:nvGrpSpPr>
          <p:cNvPr id="4" name="Group 3">
            <a:extLst>
              <a:ext uri="{FF2B5EF4-FFF2-40B4-BE49-F238E27FC236}">
                <a16:creationId xmlns:a16="http://schemas.microsoft.com/office/drawing/2014/main" id="{F6A7EC1F-DE34-96C5-9F6F-76FFB3B5434B}"/>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7B8CB11D-AC97-23A0-4210-6043B0C7A0F6}"/>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958D8745-DA2C-9508-11D5-745E77EA95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83964B9F-27A0-E4DE-CEF7-EC1F95CC27D4}"/>
              </a:ext>
            </a:extLst>
          </p:cNvPr>
          <p:cNvSpPr txBox="1"/>
          <p:nvPr/>
        </p:nvSpPr>
        <p:spPr>
          <a:xfrm>
            <a:off x="702357" y="1888763"/>
            <a:ext cx="16883285" cy="60939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8645" lvl="1" indent="-294005">
              <a:buFont typeface="Arial,Sans-Serif"/>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You are </a:t>
            </a: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required to update your US address within 10 days </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of a change of address.</a:t>
            </a:r>
            <a:b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b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588645" lvl="1" indent="-294005">
              <a:buFont typeface="Wingdings"/>
              <a:buChar char="§"/>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Update your US address with UO: </a:t>
            </a:r>
          </a:p>
          <a:p>
            <a:pPr marL="1045845" lvl="2" indent="-294005">
              <a:buFont typeface="Wingdings"/>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hlinkClick r:id="rId3"/>
              </a:rPr>
              <a:t>Duckweb</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(under Personal Information)</a:t>
            </a:r>
          </a:p>
          <a:p>
            <a:pPr marL="1045845" lvl="2" indent="-294005">
              <a:buFont typeface="Wingdings"/>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hlinkClick r:id="rId4"/>
              </a:rPr>
              <a:t>Registrar website</a:t>
            </a: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endParaRPr>
          </a:p>
          <a:p>
            <a:pPr marL="1045845" lvl="2" indent="-294005">
              <a:buFont typeface="Arial,Sans-Serif"/>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Use ‘mailing’ address type for US addresses and ‘permanent’ address type for home country</a:t>
            </a:r>
          </a:p>
          <a:p>
            <a:pPr marL="1045845" lvl="2" indent="-294005">
              <a:buFont typeface="Arial,Sans-Serif"/>
              <a:buChar char="•"/>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Visit the ISSS office if you need help updating your address.</a:t>
            </a:r>
            <a:b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br>
            <a:endParaRPr lang="en-US" sz="3600" dirty="0">
              <a:solidFill>
                <a:srgbClr val="000000"/>
              </a:solidFill>
              <a:latin typeface="Source Sans Pro" panose="020B0503030403020204" pitchFamily="34" charset="0"/>
              <a:ea typeface="Open Sans" panose="020B0606030504020204" pitchFamily="34" charset="0"/>
              <a:cs typeface="Open Sans" panose="020B0606030504020204" pitchFamily="34" charset="0"/>
            </a:endParaRPr>
          </a:p>
          <a:p>
            <a:pPr marL="588645" lvl="1" indent="-294005">
              <a:buFont typeface="Wingdings"/>
              <a:buChar char="§"/>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Update your US address with USCIS (if on OPT or filing a change of status)</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a:t>
            </a:r>
          </a:p>
          <a:p>
            <a:pPr marL="1045845" lvl="2" indent="-294005">
              <a:buFont typeface="Wingdings"/>
              <a:buChar char="§"/>
            </a:pPr>
            <a:r>
              <a:rPr lang="en-US" sz="3600" b="0" i="0" dirty="0">
                <a:solidFill>
                  <a:srgbClr val="444444"/>
                </a:solidFill>
                <a:effectLst/>
                <a:latin typeface="Source Sans Pro" panose="020B0503030403020204" pitchFamily="34" charset="0"/>
                <a:ea typeface="Open Sans" panose="020B0606030504020204" pitchFamily="34" charset="0"/>
                <a:cs typeface="Open Sans" panose="020B0606030504020204" pitchFamily="34" charset="0"/>
                <a:hlinkClick r:id="rId5"/>
              </a:rPr>
              <a:t>AR-11, Alien’s Change of Address Card</a:t>
            </a:r>
            <a:endParaRPr lang="en-US" sz="3600" b="0" i="0" dirty="0">
              <a:solidFill>
                <a:srgbClr val="444444"/>
              </a:solidFill>
              <a:effectLst/>
              <a:latin typeface="Source Sans Pro" panose="020B0503030403020204" pitchFamily="34" charset="0"/>
              <a:ea typeface="Open Sans" panose="020B0606030504020204" pitchFamily="34" charset="0"/>
              <a:cs typeface="Open Sans" panose="020B0606030504020204" pitchFamily="34" charset="0"/>
            </a:endParaRPr>
          </a:p>
        </p:txBody>
      </p:sp>
      <p:sp>
        <p:nvSpPr>
          <p:cNvPr id="5" name="TextBox 10">
            <a:extLst>
              <a:ext uri="{FF2B5EF4-FFF2-40B4-BE49-F238E27FC236}">
                <a16:creationId xmlns:a16="http://schemas.microsoft.com/office/drawing/2014/main" id="{D5641952-8E6F-EEE5-47C8-C9E5F07C92BD}"/>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US Address Requirement</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9217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7BA27-67FA-C248-E37D-5CDB11D986BD}"/>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99F06DF-15EF-73CC-3815-64D79F6DC2C1}"/>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909ACB82-1FCB-076B-5CCC-3D3E4660F319}"/>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B6AE8062-D5AB-93F2-C2FD-C33387210060}"/>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CA4FF5DF-C87F-1AA5-678F-F551C887F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5B1179EE-0FD5-B2E1-E993-CAC8A3768B32}"/>
              </a:ext>
            </a:extLst>
          </p:cNvPr>
          <p:cNvSpPr txBox="1"/>
          <p:nvPr/>
        </p:nvSpPr>
        <p:spPr>
          <a:xfrm>
            <a:off x="669938" y="1915477"/>
            <a:ext cx="16776682" cy="33239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If your </a:t>
            </a:r>
            <a:r>
              <a:rPr lang="en-US" sz="3600" b="1" dirty="0">
                <a:solidFill>
                  <a:srgbClr val="104735"/>
                </a:solidFill>
                <a:latin typeface="Source Sans Pro" panose="020B0503030403020204" pitchFamily="34" charset="0"/>
                <a:ea typeface="Open Sans"/>
                <a:cs typeface="Open Sans"/>
              </a:rPr>
              <a:t>I-20 (F-1 students) will expire before you complete your degree</a:t>
            </a:r>
            <a:r>
              <a:rPr lang="en-US" sz="3600" dirty="0">
                <a:solidFill>
                  <a:srgbClr val="104735"/>
                </a:solidFill>
                <a:latin typeface="Source Sans Pro" panose="020B0503030403020204" pitchFamily="34" charset="0"/>
                <a:ea typeface="Open Sans"/>
                <a:cs typeface="Open Sans"/>
              </a:rPr>
              <a:t>, you must request an extension with ISSS before the program end date</a:t>
            </a:r>
          </a:p>
          <a:p>
            <a:pPr marL="914400" lvl="1" indent="-457200">
              <a:buFont typeface="Arial" panose="020B0604020202020204" pitchFamily="34" charset="0"/>
              <a:buChar char="•"/>
            </a:pPr>
            <a:r>
              <a:rPr lang="en-US" sz="3600" b="0" i="0" dirty="0">
                <a:solidFill>
                  <a:srgbClr val="104735"/>
                </a:solidFill>
                <a:effectLst/>
                <a:latin typeface="Source Sans Pro" panose="020B0503030403020204" pitchFamily="34" charset="0"/>
                <a:ea typeface="Open Sans"/>
                <a:cs typeface="Open Sans"/>
              </a:rPr>
              <a:t>For </a:t>
            </a:r>
            <a:r>
              <a:rPr lang="en-US" sz="3600" dirty="0">
                <a:solidFill>
                  <a:srgbClr val="104735"/>
                </a:solidFill>
                <a:latin typeface="Source Sans Pro" panose="020B0503030403020204" pitchFamily="34" charset="0"/>
                <a:ea typeface="Open Sans"/>
                <a:cs typeface="Open Sans"/>
              </a:rPr>
              <a:t>assistance, refer to the </a:t>
            </a:r>
            <a:r>
              <a:rPr lang="en-US" sz="3600" dirty="0">
                <a:solidFill>
                  <a:srgbClr val="104735"/>
                </a:solidFill>
                <a:latin typeface="Source Sans Pro" panose="020B0503030403020204" pitchFamily="34" charset="0"/>
                <a:ea typeface="Open Sans"/>
                <a:cs typeface="Open Sans"/>
                <a:hlinkClick r:id="rId3"/>
              </a:rPr>
              <a:t>ISSS website: I-20 Extensions</a:t>
            </a:r>
            <a:endParaRPr lang="en-US" sz="3600" dirty="0">
              <a:solidFill>
                <a:srgbClr val="104735"/>
              </a:solidFill>
              <a:latin typeface="Source Sans Pro" panose="020B0503030403020204" pitchFamily="34" charset="0"/>
              <a:ea typeface="Open Sans"/>
              <a:cs typeface="Open Sans"/>
            </a:endParaRPr>
          </a:p>
          <a:p>
            <a:pPr marL="914400" lvl="1" indent="-4572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457200" indent="-457200">
              <a:buFont typeface="Arial" panose="020B0604020202020204" pitchFamily="34" charset="0"/>
              <a:buChar char="•"/>
            </a:pPr>
            <a:r>
              <a:rPr lang="en-US" sz="3600" b="0" i="0" dirty="0">
                <a:solidFill>
                  <a:srgbClr val="104735"/>
                </a:solidFill>
                <a:effectLst/>
                <a:latin typeface="Source Sans Pro" panose="020B0503030403020204" pitchFamily="34" charset="0"/>
                <a:ea typeface="Open Sans"/>
                <a:cs typeface="Open Sans"/>
              </a:rPr>
              <a:t>If your </a:t>
            </a:r>
            <a:r>
              <a:rPr lang="en-US" sz="3600" b="1" i="0" dirty="0">
                <a:solidFill>
                  <a:srgbClr val="104735"/>
                </a:solidFill>
                <a:effectLst/>
                <a:latin typeface="Source Sans Pro" panose="020B0503030403020204" pitchFamily="34" charset="0"/>
                <a:ea typeface="Open Sans"/>
                <a:cs typeface="Open Sans"/>
              </a:rPr>
              <a:t>DS-2019 (J-1 students) will expire before you complete your degree</a:t>
            </a:r>
            <a:r>
              <a:rPr lang="en-US" sz="3600" b="0" i="0" dirty="0">
                <a:solidFill>
                  <a:srgbClr val="104735"/>
                </a:solidFill>
                <a:effectLst/>
                <a:latin typeface="Source Sans Pro" panose="020B0503030403020204" pitchFamily="34" charset="0"/>
                <a:ea typeface="Open Sans"/>
                <a:cs typeface="Open Sans"/>
              </a:rPr>
              <a:t>, please call the ISSS office to schedule an appointment, 541-346-3206</a:t>
            </a:r>
          </a:p>
        </p:txBody>
      </p:sp>
      <p:sp>
        <p:nvSpPr>
          <p:cNvPr id="13" name="Freeform 7">
            <a:extLst>
              <a:ext uri="{FF2B5EF4-FFF2-40B4-BE49-F238E27FC236}">
                <a16:creationId xmlns:a16="http://schemas.microsoft.com/office/drawing/2014/main" id="{AD53C2B2-AC22-385F-5387-A95C9A3E8C8C}"/>
              </a:ext>
            </a:extLst>
          </p:cNvPr>
          <p:cNvSpPr/>
          <p:nvPr/>
        </p:nvSpPr>
        <p:spPr>
          <a:xfrm>
            <a:off x="3017520" y="457200"/>
            <a:ext cx="17714495" cy="1131118"/>
          </a:xfrm>
          <a:custGeom>
            <a:avLst/>
            <a:gdLst/>
            <a:ahLst/>
            <a:cxnLst/>
            <a:rect l="l" t="t" r="r" b="b"/>
            <a:pathLst>
              <a:path w="17714495" h="1131118">
                <a:moveTo>
                  <a:pt x="0" y="0"/>
                </a:moveTo>
                <a:lnTo>
                  <a:pt x="17714495" y="0"/>
                </a:lnTo>
                <a:lnTo>
                  <a:pt x="17714495" y="1131118"/>
                </a:lnTo>
                <a:lnTo>
                  <a:pt x="0" y="1131118"/>
                </a:lnTo>
                <a:lnTo>
                  <a:pt x="0" y="0"/>
                </a:lnTo>
                <a:close/>
              </a:path>
            </a:pathLst>
          </a:custGeom>
          <a:blipFill>
            <a:blip r:embed="rId4" cstate="screen">
              <a:extLst>
                <a:ext uri="{28A0092B-C50C-407E-A947-70E740481C1C}">
                  <a14:useLocalDpi xmlns:a14="http://schemas.microsoft.com/office/drawing/2010/main"/>
                </a:ext>
              </a:extLst>
            </a:blip>
            <a:stretch>
              <a:fillRect l="-13800" r="13735" b="-1301"/>
            </a:stretch>
          </a:blipFill>
        </p:spPr>
        <p:txBody>
          <a:bodyPr/>
          <a:lstStyle/>
          <a:p>
            <a:endParaRPr lang="en-US"/>
          </a:p>
        </p:txBody>
      </p:sp>
      <p:sp>
        <p:nvSpPr>
          <p:cNvPr id="5" name="TextBox 10">
            <a:extLst>
              <a:ext uri="{FF2B5EF4-FFF2-40B4-BE49-F238E27FC236}">
                <a16:creationId xmlns:a16="http://schemas.microsoft.com/office/drawing/2014/main" id="{536AB278-1440-54E7-30CA-B7128D258F82}"/>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I-20 Extension on Program End Date</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1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7204-267A-DA5E-9329-3F45CA0D82E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3C20212-368C-A271-197F-D605C8293A04}"/>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C4004590-3E1C-448E-9C71-E88CAFBBC7A7}"/>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9242E2F3-D43B-ED14-FB70-BCCFE21E3BBF}"/>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3EC30F6D-71C7-B066-DEF4-4C9F182C8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1A8DD7E8-377E-121B-34A0-D28FDCBE56CD}"/>
              </a:ext>
            </a:extLst>
          </p:cNvPr>
          <p:cNvSpPr txBox="1"/>
          <p:nvPr/>
        </p:nvSpPr>
        <p:spPr>
          <a:xfrm>
            <a:off x="669938" y="1915477"/>
            <a:ext cx="16776682" cy="38779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If you are admitted into a new program at another institution, you must </a:t>
            </a:r>
            <a:r>
              <a:rPr lang="en-US" sz="3600" b="1" dirty="0">
                <a:solidFill>
                  <a:srgbClr val="104735"/>
                </a:solidFill>
                <a:latin typeface="Source Sans Pro" panose="020B0503030403020204" pitchFamily="34" charset="0"/>
                <a:ea typeface="Open Sans"/>
                <a:cs typeface="Open Sans"/>
              </a:rPr>
              <a:t>request the transfer of your SEVIS record with ISSS</a:t>
            </a:r>
          </a:p>
          <a:p>
            <a:pPr marL="457200" indent="-4572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457200" indent="-457200">
              <a:buFont typeface="Arial" panose="020B0604020202020204" pitchFamily="34" charset="0"/>
              <a:buChar char="•"/>
            </a:pPr>
            <a:r>
              <a:rPr lang="en-US" sz="3600" dirty="0">
                <a:solidFill>
                  <a:srgbClr val="104735"/>
                </a:solidFill>
                <a:latin typeface="Source Sans Pro" panose="020B0503030403020204" pitchFamily="34" charset="0"/>
                <a:ea typeface="Open Sans"/>
                <a:cs typeface="Open Sans"/>
              </a:rPr>
              <a:t>This process is easy and </a:t>
            </a:r>
            <a:r>
              <a:rPr lang="en-US" sz="3600" b="1" dirty="0">
                <a:solidFill>
                  <a:srgbClr val="104735"/>
                </a:solidFill>
                <a:latin typeface="Source Sans Pro" panose="020B0503030403020204" pitchFamily="34" charset="0"/>
                <a:ea typeface="Open Sans"/>
                <a:cs typeface="Open Sans"/>
              </a:rPr>
              <a:t>allows you to remain in the US </a:t>
            </a:r>
            <a:r>
              <a:rPr lang="en-US" sz="3600" dirty="0">
                <a:solidFill>
                  <a:srgbClr val="104735"/>
                </a:solidFill>
                <a:latin typeface="Source Sans Pro" panose="020B0503030403020204" pitchFamily="34" charset="0"/>
                <a:ea typeface="Open Sans"/>
                <a:cs typeface="Open Sans"/>
              </a:rPr>
              <a:t>after you graduate and before your new program begins</a:t>
            </a:r>
          </a:p>
          <a:p>
            <a:pPr marL="457200" indent="-457200">
              <a:buFont typeface="Arial" panose="020B0604020202020204" pitchFamily="34" charset="0"/>
              <a:buChar char="•"/>
            </a:pPr>
            <a:endParaRPr lang="en-US" sz="3600" dirty="0">
              <a:solidFill>
                <a:srgbClr val="104735"/>
              </a:solidFill>
              <a:latin typeface="Source Sans Pro" panose="020B0503030403020204" pitchFamily="34" charset="0"/>
              <a:ea typeface="Open Sans"/>
              <a:cs typeface="Open Sans"/>
            </a:endParaRPr>
          </a:p>
          <a:p>
            <a:pPr marL="457200" indent="-457200">
              <a:buFont typeface="Arial" panose="020B0604020202020204" pitchFamily="34" charset="0"/>
              <a:buChar char="•"/>
            </a:pPr>
            <a:r>
              <a:rPr lang="en-US" sz="3600" b="0" i="0" dirty="0">
                <a:solidFill>
                  <a:srgbClr val="104735"/>
                </a:solidFill>
                <a:effectLst/>
                <a:latin typeface="Source Sans Pro" panose="020B0503030403020204" pitchFamily="34" charset="0"/>
                <a:ea typeface="Open Sans"/>
                <a:cs typeface="Open Sans"/>
              </a:rPr>
              <a:t>For instructions, refer to the </a:t>
            </a:r>
            <a:r>
              <a:rPr lang="en-US" sz="3600" b="0" i="0" dirty="0">
                <a:solidFill>
                  <a:srgbClr val="104735"/>
                </a:solidFill>
                <a:effectLst/>
                <a:latin typeface="Source Sans Pro" panose="020B0503030403020204" pitchFamily="34" charset="0"/>
                <a:ea typeface="Open Sans"/>
                <a:cs typeface="Open Sans"/>
                <a:hlinkClick r:id="rId3"/>
              </a:rPr>
              <a:t>ISSS </a:t>
            </a:r>
            <a:r>
              <a:rPr lang="en-US" sz="3600" dirty="0">
                <a:solidFill>
                  <a:srgbClr val="104735"/>
                </a:solidFill>
                <a:latin typeface="Source Sans Pro" panose="020B0503030403020204" pitchFamily="34" charset="0"/>
                <a:ea typeface="Open Sans"/>
                <a:cs typeface="Open Sans"/>
                <a:hlinkClick r:id="rId3"/>
              </a:rPr>
              <a:t>website: Transfer Out</a:t>
            </a:r>
            <a:endParaRPr lang="en-US" sz="3600" b="0" i="0" dirty="0">
              <a:solidFill>
                <a:srgbClr val="104735"/>
              </a:solidFill>
              <a:effectLst/>
              <a:latin typeface="Source Sans Pro" panose="020B0503030403020204" pitchFamily="34" charset="0"/>
              <a:ea typeface="Open Sans"/>
              <a:cs typeface="Open Sans"/>
            </a:endParaRPr>
          </a:p>
        </p:txBody>
      </p:sp>
      <p:sp>
        <p:nvSpPr>
          <p:cNvPr id="13" name="Freeform 7">
            <a:extLst>
              <a:ext uri="{FF2B5EF4-FFF2-40B4-BE49-F238E27FC236}">
                <a16:creationId xmlns:a16="http://schemas.microsoft.com/office/drawing/2014/main" id="{267B7D9E-3B11-A07A-D95F-5F91D1EC3F8E}"/>
              </a:ext>
            </a:extLst>
          </p:cNvPr>
          <p:cNvSpPr/>
          <p:nvPr/>
        </p:nvSpPr>
        <p:spPr>
          <a:xfrm>
            <a:off x="3017520" y="457200"/>
            <a:ext cx="17714495" cy="1131118"/>
          </a:xfrm>
          <a:custGeom>
            <a:avLst/>
            <a:gdLst/>
            <a:ahLst/>
            <a:cxnLst/>
            <a:rect l="l" t="t" r="r" b="b"/>
            <a:pathLst>
              <a:path w="17714495" h="1131118">
                <a:moveTo>
                  <a:pt x="0" y="0"/>
                </a:moveTo>
                <a:lnTo>
                  <a:pt x="17714495" y="0"/>
                </a:lnTo>
                <a:lnTo>
                  <a:pt x="17714495" y="1131118"/>
                </a:lnTo>
                <a:lnTo>
                  <a:pt x="0" y="1131118"/>
                </a:lnTo>
                <a:lnTo>
                  <a:pt x="0" y="0"/>
                </a:lnTo>
                <a:close/>
              </a:path>
            </a:pathLst>
          </a:custGeom>
          <a:blipFill>
            <a:blip r:embed="rId4" cstate="screen">
              <a:extLst>
                <a:ext uri="{28A0092B-C50C-407E-A947-70E740481C1C}">
                  <a14:useLocalDpi xmlns:a14="http://schemas.microsoft.com/office/drawing/2010/main"/>
                </a:ext>
              </a:extLst>
            </a:blip>
            <a:stretch>
              <a:fillRect l="-13800" r="13735" b="-1301"/>
            </a:stretch>
          </a:blipFill>
        </p:spPr>
        <p:txBody>
          <a:bodyPr/>
          <a:lstStyle/>
          <a:p>
            <a:endParaRPr lang="en-US"/>
          </a:p>
        </p:txBody>
      </p:sp>
      <p:sp>
        <p:nvSpPr>
          <p:cNvPr id="5" name="TextBox 10">
            <a:extLst>
              <a:ext uri="{FF2B5EF4-FFF2-40B4-BE49-F238E27FC236}">
                <a16:creationId xmlns:a16="http://schemas.microsoft.com/office/drawing/2014/main" id="{4DBAFCAA-41A6-E0CE-0011-DC41C4F3133D}"/>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Transfer to another institution</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33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94F83-3B10-3D0C-BE2E-173B63A8610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0179711-D15C-57FA-DC06-3F368482F36C}"/>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EA6F934D-29F8-56B7-AFEE-A9A9E96693D0}"/>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1CA6C2D6-821C-1041-B953-81E3CAB14008}"/>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75BDCD6B-728D-855F-93D3-D597D614EC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6C988782-33D1-17AC-0B20-650518644BBC}"/>
              </a:ext>
            </a:extLst>
          </p:cNvPr>
          <p:cNvSpPr txBox="1"/>
          <p:nvPr/>
        </p:nvSpPr>
        <p:spPr>
          <a:xfrm>
            <a:off x="669938" y="1594929"/>
            <a:ext cx="9189679" cy="1034129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3200" b="1" dirty="0">
                <a:latin typeface="Source Sans Pro" panose="020B0503030403020204" pitchFamily="34" charset="0"/>
              </a:rPr>
              <a:t>ASUO Student Legal Services - Start Here! </a:t>
            </a:r>
          </a:p>
          <a:p>
            <a:pPr fontAlgn="base"/>
            <a:r>
              <a:rPr lang="en-US" sz="3200" u="sng" dirty="0">
                <a:latin typeface="Source Sans Pro" panose="020B0503030403020204" pitchFamily="34" charset="0"/>
                <a:hlinkClick r:id="rId3"/>
              </a:rPr>
              <a:t>asuolegal.org</a:t>
            </a:r>
            <a:r>
              <a:rPr lang="en-US" sz="3200" dirty="0">
                <a:latin typeface="Source Sans Pro" panose="020B0503030403020204" pitchFamily="34" charset="0"/>
              </a:rPr>
              <a:t> </a:t>
            </a:r>
          </a:p>
          <a:p>
            <a:pPr fontAlgn="base"/>
            <a:r>
              <a:rPr lang="en-US" sz="3200" dirty="0">
                <a:latin typeface="Source Sans Pro" panose="020B0503030403020204" pitchFamily="34" charset="0"/>
              </a:rPr>
              <a:t>541-346-4273 </a:t>
            </a:r>
          </a:p>
          <a:p>
            <a:pPr fontAlgn="base"/>
            <a:endParaRPr lang="en-US" sz="3200" dirty="0">
              <a:latin typeface="Source Sans Pro" panose="020B0503030403020204" pitchFamily="34" charset="0"/>
              <a:ea typeface="Open Sans"/>
              <a:cs typeface="Open Sans"/>
            </a:endParaRPr>
          </a:p>
          <a:p>
            <a:pPr fontAlgn="base"/>
            <a:r>
              <a:rPr lang="en-US" sz="3200" b="1" dirty="0">
                <a:latin typeface="Source Sans Pro" panose="020B0503030403020204" pitchFamily="34" charset="0"/>
              </a:rPr>
              <a:t>Equity Corps of Oregon </a:t>
            </a:r>
          </a:p>
          <a:p>
            <a:pPr fontAlgn="base"/>
            <a:r>
              <a:rPr lang="en-US" sz="3200" dirty="0">
                <a:latin typeface="Source Sans Pro" panose="020B0503030403020204" pitchFamily="34" charset="0"/>
              </a:rPr>
              <a:t>Pro bono legal assistance if eligible</a:t>
            </a:r>
          </a:p>
          <a:p>
            <a:pPr fontAlgn="base"/>
            <a:r>
              <a:rPr lang="en-US" sz="3200" dirty="0">
                <a:latin typeface="Source Sans Pro" panose="020B0503030403020204" pitchFamily="34" charset="0"/>
                <a:hlinkClick r:id="rId4"/>
              </a:rPr>
              <a:t>https://equitycorps.org/eco/</a:t>
            </a:r>
            <a:endParaRPr lang="en-US" sz="3200" dirty="0">
              <a:latin typeface="Source Sans Pro" panose="020B0503030403020204" pitchFamily="34" charset="0"/>
            </a:endParaRPr>
          </a:p>
          <a:p>
            <a:pPr fontAlgn="base"/>
            <a:r>
              <a:rPr lang="en-US" sz="3200" dirty="0">
                <a:latin typeface="Source Sans Pro" panose="020B0503030403020204" pitchFamily="34" charset="0"/>
              </a:rPr>
              <a:t>1-888-274-7292</a:t>
            </a:r>
          </a:p>
          <a:p>
            <a:pPr fontAlgn="base"/>
            <a:endParaRPr lang="en-US" sz="3200" dirty="0">
              <a:latin typeface="Source Sans Pro" panose="020B0503030403020204" pitchFamily="34" charset="0"/>
              <a:ea typeface="Open Sans"/>
              <a:cs typeface="Open Sans"/>
            </a:endParaRPr>
          </a:p>
          <a:p>
            <a:pPr fontAlgn="base"/>
            <a:r>
              <a:rPr lang="en-US" sz="3200" b="1" dirty="0">
                <a:latin typeface="Source Sans Pro" panose="020B0503030403020204" pitchFamily="34" charset="0"/>
              </a:rPr>
              <a:t>Immigrant Law Group</a:t>
            </a:r>
            <a:r>
              <a:rPr lang="en-US" sz="3200" dirty="0">
                <a:latin typeface="Source Sans Pro" panose="020B0503030403020204" pitchFamily="34" charset="0"/>
              </a:rPr>
              <a:t> </a:t>
            </a:r>
          </a:p>
          <a:p>
            <a:pPr fontAlgn="base"/>
            <a:r>
              <a:rPr lang="en-US" sz="3200" dirty="0">
                <a:latin typeface="Source Sans Pro" panose="020B0503030403020204" pitchFamily="34" charset="0"/>
                <a:hlinkClick r:id="rId5"/>
              </a:rPr>
              <a:t>biz@ilgrp.com</a:t>
            </a:r>
            <a:r>
              <a:rPr lang="en-US" sz="3200" dirty="0">
                <a:latin typeface="Source Sans Pro" panose="020B0503030403020204" pitchFamily="34" charset="0"/>
              </a:rPr>
              <a:t> </a:t>
            </a:r>
          </a:p>
          <a:p>
            <a:pPr fontAlgn="base"/>
            <a:r>
              <a:rPr lang="en-US" sz="3200" dirty="0">
                <a:latin typeface="Source Sans Pro" panose="020B0503030403020204" pitchFamily="34" charset="0"/>
              </a:rPr>
              <a:t>(503) 241-0035 </a:t>
            </a:r>
          </a:p>
          <a:p>
            <a:pPr fontAlgn="base"/>
            <a:endParaRPr lang="en-US" sz="3200" dirty="0">
              <a:latin typeface="Source Sans Pro" panose="020B0503030403020204" pitchFamily="34" charset="0"/>
            </a:endParaRPr>
          </a:p>
          <a:p>
            <a:pPr fontAlgn="base"/>
            <a:r>
              <a:rPr lang="en-US" sz="3200" b="1" dirty="0">
                <a:latin typeface="Source Sans Pro" panose="020B0503030403020204" pitchFamily="34" charset="0"/>
              </a:rPr>
              <a:t>American Immigration Lawyers Association (AILA)</a:t>
            </a:r>
            <a:r>
              <a:rPr lang="en-US" sz="3200" dirty="0">
                <a:latin typeface="Source Sans Pro" panose="020B0503030403020204" pitchFamily="34" charset="0"/>
              </a:rPr>
              <a:t> </a:t>
            </a:r>
          </a:p>
          <a:p>
            <a:pPr fontAlgn="base"/>
            <a:r>
              <a:rPr lang="en-US" sz="3200" u="sng" dirty="0">
                <a:latin typeface="Source Sans Pro" panose="020B0503030403020204" pitchFamily="34" charset="0"/>
                <a:hlinkClick r:id="rId6"/>
              </a:rPr>
              <a:t>https://www.ailalawyer.com/</a:t>
            </a:r>
            <a:r>
              <a:rPr lang="en-US" sz="3200" dirty="0">
                <a:latin typeface="Source Sans Pro" panose="020B0503030403020204" pitchFamily="34" charset="0"/>
              </a:rPr>
              <a:t> </a:t>
            </a:r>
          </a:p>
          <a:p>
            <a:pPr fontAlgn="base"/>
            <a:endParaRPr lang="en-US" sz="3200" dirty="0">
              <a:latin typeface="Source Sans Pro" panose="020B0503030403020204" pitchFamily="34" charset="0"/>
            </a:endParaRPr>
          </a:p>
          <a:p>
            <a:pPr fontAlgn="base"/>
            <a:endParaRPr lang="en-US" sz="3200" dirty="0">
              <a:latin typeface="Source Sans Pro" panose="020B0503030403020204" pitchFamily="34" charset="0"/>
              <a:ea typeface="Open Sans"/>
              <a:cs typeface="Open Sans"/>
            </a:endParaRPr>
          </a:p>
          <a:p>
            <a:pPr fontAlgn="base"/>
            <a:endParaRPr lang="en-US" sz="3200" dirty="0">
              <a:latin typeface="Open Sans"/>
              <a:ea typeface="Open Sans"/>
              <a:cs typeface="Open Sans"/>
            </a:endParaRPr>
          </a:p>
          <a:p>
            <a:pPr fontAlgn="base"/>
            <a:endParaRPr lang="en-US" sz="3200" dirty="0">
              <a:latin typeface="Open Sans"/>
              <a:ea typeface="Open Sans"/>
              <a:cs typeface="Open Sans"/>
            </a:endParaRPr>
          </a:p>
          <a:p>
            <a:pPr marL="294640" lvl="1"/>
            <a:r>
              <a:rPr lang="en-US" sz="3200" dirty="0">
                <a:latin typeface="Open Sans"/>
                <a:ea typeface="Open Sans"/>
                <a:cs typeface="Open Sans"/>
              </a:rPr>
              <a:t> </a:t>
            </a:r>
            <a:br>
              <a:rPr lang="en-US" sz="3200" dirty="0">
                <a:latin typeface="Open Sans"/>
                <a:ea typeface="Open Sans"/>
                <a:cs typeface="Open Sans"/>
              </a:rPr>
            </a:br>
            <a:endParaRPr lang="en-US" sz="3200" b="1" dirty="0">
              <a:solidFill>
                <a:srgbClr val="104735"/>
              </a:solidFill>
              <a:latin typeface="Open Sans"/>
              <a:ea typeface="Open Sans"/>
              <a:cs typeface="Open Sans"/>
            </a:endParaRPr>
          </a:p>
        </p:txBody>
      </p:sp>
      <p:sp>
        <p:nvSpPr>
          <p:cNvPr id="5" name="TextBox 10">
            <a:extLst>
              <a:ext uri="{FF2B5EF4-FFF2-40B4-BE49-F238E27FC236}">
                <a16:creationId xmlns:a16="http://schemas.microsoft.com/office/drawing/2014/main" id="{E6AAC41F-665E-C8D2-3C61-190BAD4656AE}"/>
              </a:ext>
            </a:extLst>
          </p:cNvPr>
          <p:cNvSpPr txBox="1"/>
          <p:nvPr/>
        </p:nvSpPr>
        <p:spPr>
          <a:xfrm>
            <a:off x="932549" y="745763"/>
            <a:ext cx="7913277" cy="56060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chemeClr val="bg1"/>
                </a:solidFill>
                <a:latin typeface="Source Sans Pro" panose="020B0503030403020204" pitchFamily="34" charset="0"/>
                <a:ea typeface="Open Sans"/>
                <a:cs typeface="Open Sans"/>
              </a:rPr>
              <a:t>Legal resources</a:t>
            </a:r>
            <a:endParaRPr lang="en-US" sz="4400" dirty="0">
              <a:latin typeface="Source Sans Pro" panose="020B0503030403020204" pitchFamily="34" charset="0"/>
            </a:endParaRPr>
          </a:p>
        </p:txBody>
      </p:sp>
      <p:sp>
        <p:nvSpPr>
          <p:cNvPr id="7" name="TextBox 6">
            <a:extLst>
              <a:ext uri="{FF2B5EF4-FFF2-40B4-BE49-F238E27FC236}">
                <a16:creationId xmlns:a16="http://schemas.microsoft.com/office/drawing/2014/main" id="{32422648-80A6-10C7-9CCA-F457D5076983}"/>
              </a:ext>
            </a:extLst>
          </p:cNvPr>
          <p:cNvSpPr txBox="1"/>
          <p:nvPr/>
        </p:nvSpPr>
        <p:spPr>
          <a:xfrm>
            <a:off x="11537895" y="1596375"/>
            <a:ext cx="6106230" cy="8956298"/>
          </a:xfrm>
          <a:prstGeom prst="rect">
            <a:avLst/>
          </a:prstGeom>
          <a:noFill/>
        </p:spPr>
        <p:txBody>
          <a:bodyPr wrap="square" rtlCol="0">
            <a:spAutoFit/>
          </a:bodyPr>
          <a:lstStyle/>
          <a:p>
            <a:pPr fontAlgn="base"/>
            <a:r>
              <a:rPr lang="en-US" sz="3200" b="1" dirty="0">
                <a:latin typeface="Source Sans Pro" panose="020B0503030403020204" pitchFamily="34" charset="0"/>
              </a:rPr>
              <a:t>Nadia Dahab, Attorney </a:t>
            </a:r>
          </a:p>
          <a:p>
            <a:pPr fontAlgn="base"/>
            <a:r>
              <a:rPr lang="en-US" sz="3200" dirty="0">
                <a:latin typeface="Source Sans Pro" panose="020B0503030403020204" pitchFamily="34" charset="0"/>
              </a:rPr>
              <a:t>Pro bono legal assistance</a:t>
            </a:r>
          </a:p>
          <a:p>
            <a:pPr fontAlgn="base"/>
            <a:r>
              <a:rPr lang="en-US" sz="3200" u="sng" dirty="0">
                <a:latin typeface="Source Sans Pro" panose="020B0503030403020204" pitchFamily="34" charset="0"/>
                <a:hlinkClick r:id="rId7"/>
              </a:rPr>
              <a:t>nadia@sugermandahab.com</a:t>
            </a:r>
            <a:r>
              <a:rPr lang="en-US" sz="3200" dirty="0">
                <a:latin typeface="Source Sans Pro" panose="020B0503030403020204" pitchFamily="34" charset="0"/>
              </a:rPr>
              <a:t> </a:t>
            </a:r>
          </a:p>
          <a:p>
            <a:pPr fontAlgn="base"/>
            <a:r>
              <a:rPr lang="en-US" sz="3200" dirty="0">
                <a:latin typeface="Source Sans Pro" panose="020B0503030403020204" pitchFamily="34" charset="0"/>
              </a:rPr>
              <a:t>503-228-6474 </a:t>
            </a:r>
          </a:p>
          <a:p>
            <a:pPr fontAlgn="base"/>
            <a:r>
              <a:rPr lang="en-US" sz="3200" dirty="0">
                <a:latin typeface="Source Sans Pro" panose="020B0503030403020204" pitchFamily="34" charset="0"/>
              </a:rPr>
              <a:t> </a:t>
            </a:r>
          </a:p>
          <a:p>
            <a:pPr fontAlgn="base"/>
            <a:r>
              <a:rPr lang="en-US" sz="3200" b="1" dirty="0">
                <a:latin typeface="Source Sans Pro" panose="020B0503030403020204" pitchFamily="34" charset="0"/>
              </a:rPr>
              <a:t>Corina </a:t>
            </a:r>
            <a:r>
              <a:rPr lang="en-US" sz="3200" b="1" dirty="0" err="1">
                <a:latin typeface="Source Sans Pro" panose="020B0503030403020204" pitchFamily="34" charset="0"/>
              </a:rPr>
              <a:t>Ubario</a:t>
            </a:r>
            <a:r>
              <a:rPr lang="en-US" sz="3200" b="1" dirty="0">
                <a:latin typeface="Source Sans Pro" panose="020B0503030403020204" pitchFamily="34" charset="0"/>
              </a:rPr>
              <a:t>, Attorney </a:t>
            </a:r>
          </a:p>
          <a:p>
            <a:pPr fontAlgn="base"/>
            <a:r>
              <a:rPr lang="en-US" sz="3200" dirty="0">
                <a:latin typeface="Source Sans Pro" panose="020B0503030403020204" pitchFamily="34" charset="0"/>
              </a:rPr>
              <a:t>Reduced rate legal assistance</a:t>
            </a:r>
          </a:p>
          <a:p>
            <a:pPr fontAlgn="base"/>
            <a:r>
              <a:rPr lang="en-US" sz="3200" u="sng" dirty="0">
                <a:latin typeface="Source Sans Pro" panose="020B0503030403020204" pitchFamily="34" charset="0"/>
                <a:hlinkClick r:id="rId8"/>
              </a:rPr>
              <a:t>Marandas Garcia Law Group</a:t>
            </a:r>
            <a:r>
              <a:rPr lang="en-US" sz="3200" dirty="0">
                <a:latin typeface="Source Sans Pro" panose="020B0503030403020204" pitchFamily="34" charset="0"/>
              </a:rPr>
              <a:t> </a:t>
            </a:r>
          </a:p>
          <a:p>
            <a:pPr fontAlgn="base"/>
            <a:r>
              <a:rPr lang="en-US" sz="3200" dirty="0">
                <a:latin typeface="Source Sans Pro" panose="020B0503030403020204" pitchFamily="34" charset="0"/>
              </a:rPr>
              <a:t>503-607-0444 </a:t>
            </a:r>
          </a:p>
          <a:p>
            <a:pPr fontAlgn="base"/>
            <a:endParaRPr lang="en-US" sz="3200" dirty="0">
              <a:latin typeface="Source Sans Pro" panose="020B0503030403020204" pitchFamily="34" charset="0"/>
            </a:endParaRPr>
          </a:p>
          <a:p>
            <a:pPr fontAlgn="base"/>
            <a:r>
              <a:rPr lang="en-US" sz="3200" b="1" dirty="0">
                <a:latin typeface="Source Sans Pro" panose="020B0503030403020204" pitchFamily="34" charset="0"/>
              </a:rPr>
              <a:t>Benjamin Wang, Attorney </a:t>
            </a:r>
          </a:p>
          <a:p>
            <a:pPr fontAlgn="base"/>
            <a:r>
              <a:rPr lang="en-US" sz="3200" u="sng" dirty="0">
                <a:latin typeface="Source Sans Pro" panose="020B0503030403020204" pitchFamily="34" charset="0"/>
                <a:hlinkClick r:id="rId9"/>
              </a:rPr>
              <a:t>bwang@bwanglaw.com</a:t>
            </a:r>
            <a:r>
              <a:rPr lang="en-US" sz="3200" dirty="0">
                <a:latin typeface="Source Sans Pro" panose="020B0503030403020204" pitchFamily="34" charset="0"/>
              </a:rPr>
              <a:t> </a:t>
            </a:r>
          </a:p>
          <a:p>
            <a:pPr fontAlgn="base"/>
            <a:r>
              <a:rPr lang="en-US" sz="3200" dirty="0">
                <a:latin typeface="Source Sans Pro" panose="020B0503030403020204" pitchFamily="34" charset="0"/>
              </a:rPr>
              <a:t>541-484-1811 </a:t>
            </a:r>
          </a:p>
          <a:p>
            <a:pPr fontAlgn="base"/>
            <a:r>
              <a:rPr lang="en-US" sz="3200" dirty="0">
                <a:latin typeface="Source Sans Pro" panose="020B0503030403020204" pitchFamily="34" charset="0"/>
              </a:rPr>
              <a:t> </a:t>
            </a:r>
          </a:p>
          <a:p>
            <a:pPr fontAlgn="base"/>
            <a:r>
              <a:rPr lang="en-US" sz="3200" b="1" dirty="0">
                <a:latin typeface="Source Sans Pro" panose="020B0503030403020204" pitchFamily="34" charset="0"/>
              </a:rPr>
              <a:t>Abigail Molina, Attorney </a:t>
            </a:r>
          </a:p>
          <a:p>
            <a:pPr fontAlgn="base"/>
            <a:r>
              <a:rPr lang="en-US" sz="3200" u="sng" dirty="0">
                <a:latin typeface="Source Sans Pro" panose="020B0503030403020204" pitchFamily="34" charset="0"/>
                <a:hlinkClick r:id="rId10"/>
              </a:rPr>
              <a:t>abigail@molinalawgroup.net</a:t>
            </a:r>
            <a:r>
              <a:rPr lang="en-US" sz="3200" dirty="0">
                <a:latin typeface="Source Sans Pro" panose="020B0503030403020204" pitchFamily="34" charset="0"/>
              </a:rPr>
              <a:t> </a:t>
            </a:r>
          </a:p>
          <a:p>
            <a:pPr fontAlgn="base"/>
            <a:r>
              <a:rPr lang="en-US" sz="3200" dirty="0">
                <a:latin typeface="Source Sans Pro" panose="020B0503030403020204" pitchFamily="34" charset="0"/>
              </a:rPr>
              <a:t>541-653-8899 </a:t>
            </a:r>
          </a:p>
          <a:p>
            <a:pPr fontAlgn="base"/>
            <a:endParaRPr lang="en-US" sz="3200" dirty="0">
              <a:latin typeface="Source Sans Pro" panose="020B0503030403020204" pitchFamily="34" charset="0"/>
            </a:endParaRPr>
          </a:p>
        </p:txBody>
      </p:sp>
      <p:sp>
        <p:nvSpPr>
          <p:cNvPr id="8" name="TextBox 10">
            <a:extLst>
              <a:ext uri="{FF2B5EF4-FFF2-40B4-BE49-F238E27FC236}">
                <a16:creationId xmlns:a16="http://schemas.microsoft.com/office/drawing/2014/main" id="{A96B7E1B-59C0-CB6E-3A66-165AA5E2F318}"/>
              </a:ext>
            </a:extLst>
          </p:cNvPr>
          <p:cNvSpPr txBox="1"/>
          <p:nvPr/>
        </p:nvSpPr>
        <p:spPr>
          <a:xfrm>
            <a:off x="11537895" y="698404"/>
            <a:ext cx="6380921" cy="56060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chemeClr val="bg1"/>
                </a:solidFill>
                <a:latin typeface="Source Sans Pro" panose="020B0503030403020204" pitchFamily="34" charset="0"/>
                <a:ea typeface="Open Sans"/>
                <a:cs typeface="Open Sans"/>
              </a:rPr>
              <a:t>UO Law School </a:t>
            </a:r>
            <a:r>
              <a:rPr lang="en-US" sz="4400" b="1" dirty="0" err="1">
                <a:solidFill>
                  <a:schemeClr val="bg1"/>
                </a:solidFill>
                <a:latin typeface="Source Sans Pro" panose="020B0503030403020204" pitchFamily="34" charset="0"/>
                <a:ea typeface="Open Sans"/>
                <a:cs typeface="Open Sans"/>
              </a:rPr>
              <a:t>Alumn</a:t>
            </a:r>
            <a:endParaRPr lang="en-US" sz="4400" dirty="0">
              <a:latin typeface="Source Sans Pro" panose="020B0503030403020204" pitchFamily="34" charset="0"/>
            </a:endParaRPr>
          </a:p>
        </p:txBody>
      </p:sp>
    </p:spTree>
    <p:extLst>
      <p:ext uri="{BB962C8B-B14F-4D97-AF65-F5344CB8AC3E}">
        <p14:creationId xmlns:p14="http://schemas.microsoft.com/office/powerpoint/2010/main" val="2847811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a sign in front of it&#10;&#10;Description automatically generated">
            <a:extLst>
              <a:ext uri="{FF2B5EF4-FFF2-40B4-BE49-F238E27FC236}">
                <a16:creationId xmlns:a16="http://schemas.microsoft.com/office/drawing/2014/main" id="{20920CE9-ECE2-A37D-1C9B-C279B68093F7}"/>
              </a:ext>
            </a:extLst>
          </p:cNvPr>
          <p:cNvPicPr>
            <a:picLocks noChangeAspect="1"/>
          </p:cNvPicPr>
          <p:nvPr/>
        </p:nvPicPr>
        <p:blipFill>
          <a:blip r:embed="rId2" cstate="screen">
            <a:extLst>
              <a:ext uri="{28A0092B-C50C-407E-A947-70E740481C1C}">
                <a14:useLocalDpi xmlns:a14="http://schemas.microsoft.com/office/drawing/2010/main"/>
              </a:ext>
            </a:extLst>
          </a:blip>
          <a:srcRect r="-88"/>
          <a:stretch/>
        </p:blipFill>
        <p:spPr>
          <a:xfrm>
            <a:off x="10443312" y="1594929"/>
            <a:ext cx="7844688" cy="6439440"/>
          </a:xfrm>
          <a:prstGeom prst="rect">
            <a:avLst/>
          </a:prstGeom>
        </p:spPr>
      </p:pic>
      <p:sp>
        <p:nvSpPr>
          <p:cNvPr id="3" name="TextBox 3"/>
          <p:cNvSpPr txBox="1"/>
          <p:nvPr/>
        </p:nvSpPr>
        <p:spPr>
          <a:xfrm>
            <a:off x="16810676" y="9264963"/>
            <a:ext cx="833449" cy="357790"/>
          </a:xfrm>
          <a:prstGeom prst="rect">
            <a:avLst/>
          </a:prstGeom>
        </p:spPr>
        <p:txBody>
          <a:bodyPr lIns="0" tIns="0" rIns="0" bIns="0" rtlCol="0" anchor="t">
            <a:spAutoFit/>
          </a:bodyPr>
          <a:lstStyle/>
          <a:p>
            <a:pPr algn="r">
              <a:lnSpc>
                <a:spcPts val="2879"/>
              </a:lnSpc>
            </a:pPr>
            <a:r>
              <a:rPr lang="en-US" sz="2400" b="1">
                <a:solidFill>
                  <a:srgbClr val="007030"/>
                </a:solidFill>
                <a:latin typeface="Arimo Bold"/>
                <a:ea typeface="Arimo Bold"/>
                <a:cs typeface="Arimo Bold"/>
                <a:sym typeface="Arimo Bold"/>
              </a:rPr>
              <a:t>17</a:t>
            </a:r>
            <a:endParaRPr lang="en-US"/>
          </a:p>
        </p:txBody>
      </p:sp>
      <p:grpSp>
        <p:nvGrpSpPr>
          <p:cNvPr id="7" name="Group 7"/>
          <p:cNvGrpSpPr/>
          <p:nvPr/>
        </p:nvGrpSpPr>
        <p:grpSpPr>
          <a:xfrm>
            <a:off x="669938" y="457200"/>
            <a:ext cx="17618061" cy="1143000"/>
            <a:chOff x="0" y="0"/>
            <a:chExt cx="23490748" cy="1524000"/>
          </a:xfrm>
        </p:grpSpPr>
        <p:sp>
          <p:nvSpPr>
            <p:cNvPr id="8" name="Freeform 8"/>
            <p:cNvSpPr/>
            <p:nvPr/>
          </p:nvSpPr>
          <p:spPr>
            <a:xfrm>
              <a:off x="0" y="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sp>
        <p:nvSpPr>
          <p:cNvPr id="10" name="TextBox 10"/>
          <p:cNvSpPr txBox="1"/>
          <p:nvPr/>
        </p:nvSpPr>
        <p:spPr>
          <a:xfrm>
            <a:off x="932549" y="745763"/>
            <a:ext cx="16499103" cy="560603"/>
          </a:xfrm>
          <a:prstGeom prst="rect">
            <a:avLst/>
          </a:prstGeom>
        </p:spPr>
        <p:txBody>
          <a:bodyPr lIns="0" tIns="0" rIns="0" bIns="0" rtlCol="0" anchor="t">
            <a:spAutoFit/>
          </a:body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ISSS Advising Office Hours</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pic>
        <p:nvPicPr>
          <p:cNvPr id="14" name="Picture 13" descr="A black background with green text&#10;&#10;Description automatically generated">
            <a:extLst>
              <a:ext uri="{FF2B5EF4-FFF2-40B4-BE49-F238E27FC236}">
                <a16:creationId xmlns:a16="http://schemas.microsoft.com/office/drawing/2014/main" id="{958D8745-DA2C-9508-11D5-745E77EA95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22" name="TextBox 2">
            <a:extLst>
              <a:ext uri="{FF2B5EF4-FFF2-40B4-BE49-F238E27FC236}">
                <a16:creationId xmlns:a16="http://schemas.microsoft.com/office/drawing/2014/main" id="{83964B9F-27A0-E4DE-CEF7-EC1F95CC27D4}"/>
              </a:ext>
            </a:extLst>
          </p:cNvPr>
          <p:cNvSpPr txBox="1"/>
          <p:nvPr/>
        </p:nvSpPr>
        <p:spPr>
          <a:xfrm>
            <a:off x="641313" y="2020562"/>
            <a:ext cx="10642772" cy="5729517"/>
          </a:xfrm>
          <a:prstGeom prst="rect">
            <a:avLst/>
          </a:prstGeom>
        </p:spPr>
        <p:txBody>
          <a:bodyPr wrap="square" lIns="0" tIns="0" rIns="0" bIns="0" rtlCol="0" anchor="t">
            <a:spAutoFit/>
          </a:bodyPr>
          <a:lstStyle/>
          <a:p>
            <a:pPr marL="294640" lvl="1">
              <a:lnSpc>
                <a:spcPct val="150000"/>
              </a:lnSpc>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sym typeface="Source Sans Pro"/>
              </a:rPr>
              <a:t>Office: </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sym typeface="Source Sans Pro"/>
              </a:rPr>
              <a:t>Oregon Hall, 3</a:t>
            </a:r>
            <a:r>
              <a:rPr lang="en-US" sz="3600" baseline="30000" dirty="0">
                <a:solidFill>
                  <a:srgbClr val="104735"/>
                </a:solidFill>
                <a:latin typeface="Source Sans Pro" panose="020B0503030403020204" pitchFamily="34" charset="0"/>
                <a:ea typeface="Open Sans" panose="020B0606030504020204" pitchFamily="34" charset="0"/>
                <a:cs typeface="Open Sans" panose="020B0606030504020204" pitchFamily="34" charset="0"/>
                <a:sym typeface="Source Sans Pro"/>
              </a:rPr>
              <a:t>rd</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sym typeface="Source Sans Pro"/>
              </a:rPr>
              <a:t> floor</a:t>
            </a:r>
          </a:p>
          <a:p>
            <a:pPr marL="294640" lvl="1">
              <a:lnSpc>
                <a:spcPct val="150000"/>
              </a:lnSpc>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Phone</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541-346-3206</a:t>
            </a:r>
          </a:p>
          <a:p>
            <a:pPr marL="294640" lvl="1">
              <a:lnSpc>
                <a:spcPct val="150000"/>
              </a:lnSpc>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Email</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 </a:t>
            </a:r>
            <a:r>
              <a:rPr lang="en-US" sz="3600" dirty="0" err="1">
                <a:solidFill>
                  <a:srgbClr val="104735"/>
                </a:solidFill>
                <a:latin typeface="Source Sans Pro" panose="020B0503030403020204" pitchFamily="34" charset="0"/>
                <a:ea typeface="Open Sans" panose="020B0606030504020204" pitchFamily="34" charset="0"/>
                <a:cs typeface="Open Sans" panose="020B0606030504020204" pitchFamily="34" charset="0"/>
              </a:rPr>
              <a:t>intl@uoregon.edu</a:t>
            </a:r>
            <a:endPar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sym typeface="Source Sans Pro"/>
            </a:endParaRPr>
          </a:p>
          <a:p>
            <a:pPr marL="294640" lvl="1">
              <a:lnSpc>
                <a:spcPct val="150000"/>
              </a:lnSpc>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sym typeface="Source Sans Pro"/>
              </a:rPr>
              <a:t>Call-in Advising </a:t>
            </a: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sym typeface="Source Sans Pro"/>
              </a:rPr>
              <a:t>(same day call back)</a:t>
            </a:r>
          </a:p>
          <a:p>
            <a:pPr marL="294640" lvl="1">
              <a:lnSpc>
                <a:spcPct val="150000"/>
              </a:lnSpc>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Weekdays (except Thursday) 9:00 am - 3:00 pm</a:t>
            </a:r>
          </a:p>
          <a:p>
            <a:pPr marL="294640" lvl="1">
              <a:lnSpc>
                <a:spcPct val="150000"/>
              </a:lnSpc>
            </a:pPr>
            <a:r>
              <a:rPr lang="en-US" sz="3600" b="1" dirty="0">
                <a:solidFill>
                  <a:srgbClr val="104735"/>
                </a:solidFill>
                <a:latin typeface="Source Sans Pro" panose="020B0503030403020204" pitchFamily="34" charset="0"/>
                <a:ea typeface="Open Sans" panose="020B0606030504020204" pitchFamily="34" charset="0"/>
                <a:cs typeface="Open Sans" panose="020B0606030504020204" pitchFamily="34" charset="0"/>
                <a:sym typeface="Source Sans Pro"/>
              </a:rPr>
              <a:t>Walk-In Advising</a:t>
            </a:r>
          </a:p>
          <a:p>
            <a:pPr marL="294640" lvl="1">
              <a:lnSpc>
                <a:spcPct val="150000"/>
              </a:lnSpc>
            </a:pPr>
            <a:r>
              <a:rPr lang="en-US" sz="3600" dirty="0">
                <a:solidFill>
                  <a:srgbClr val="104735"/>
                </a:solidFill>
                <a:latin typeface="Source Sans Pro" panose="020B0503030403020204" pitchFamily="34" charset="0"/>
                <a:ea typeface="Open Sans" panose="020B0606030504020204" pitchFamily="34" charset="0"/>
                <a:cs typeface="Open Sans" panose="020B0606030504020204" pitchFamily="34" charset="0"/>
              </a:rPr>
              <a:t>Weekdays (except Thursday) 1:30 - 3:30 pm</a:t>
            </a:r>
          </a:p>
        </p:txBody>
      </p:sp>
    </p:spTree>
    <p:extLst>
      <p:ext uri="{BB962C8B-B14F-4D97-AF65-F5344CB8AC3E}">
        <p14:creationId xmlns:p14="http://schemas.microsoft.com/office/powerpoint/2010/main" val="1622273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7030"/>
        </a:solidFill>
        <a:effectLst/>
      </p:bgPr>
    </p:bg>
    <p:spTree>
      <p:nvGrpSpPr>
        <p:cNvPr id="1" name=""/>
        <p:cNvGrpSpPr/>
        <p:nvPr/>
      </p:nvGrpSpPr>
      <p:grpSpPr>
        <a:xfrm>
          <a:off x="0" y="0"/>
          <a:ext cx="0" cy="0"/>
          <a:chOff x="0" y="0"/>
          <a:chExt cx="0" cy="0"/>
        </a:xfrm>
      </p:grpSpPr>
      <p:sp>
        <p:nvSpPr>
          <p:cNvPr id="2" name="Freeform 2"/>
          <p:cNvSpPr/>
          <p:nvPr/>
        </p:nvSpPr>
        <p:spPr>
          <a:xfrm>
            <a:off x="4573407" y="4177882"/>
            <a:ext cx="9141184" cy="1931237"/>
          </a:xfrm>
          <a:custGeom>
            <a:avLst/>
            <a:gdLst/>
            <a:ahLst/>
            <a:cxnLst/>
            <a:rect l="l" t="t" r="r" b="b"/>
            <a:pathLst>
              <a:path w="9141184" h="1931237">
                <a:moveTo>
                  <a:pt x="0" y="0"/>
                </a:moveTo>
                <a:lnTo>
                  <a:pt x="9141184" y="0"/>
                </a:lnTo>
                <a:lnTo>
                  <a:pt x="9141184" y="1931236"/>
                </a:lnTo>
                <a:lnTo>
                  <a:pt x="0" y="1931236"/>
                </a:lnTo>
                <a:lnTo>
                  <a:pt x="0" y="0"/>
                </a:lnTo>
                <a:close/>
              </a:path>
            </a:pathLst>
          </a:custGeom>
          <a:blipFill>
            <a:blip r:embed="rId2" cstate="screen">
              <a:extLst>
                <a:ext uri="{28A0092B-C50C-407E-A947-70E740481C1C}">
                  <a14:useLocalDpi xmlns:a14="http://schemas.microsoft.com/office/drawing/2010/main"/>
                </a:ext>
              </a:extLst>
            </a:blip>
            <a:stretch>
              <a:fillRect r="-403" b="-614"/>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2F8CB-9627-21FD-0FFE-440AE20B38D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0C157E8-80BC-CA44-5080-30DE4244313C}"/>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61671045-5EC7-33C0-8D8F-70E488013561}"/>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B3205E6D-A36A-EB93-ED6F-2C1AB3EC0571}"/>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9031DEB6-F323-61CD-C3F0-1CA00FB1BA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844D3CDD-F8BA-4222-A17C-320833071FE5}"/>
              </a:ext>
            </a:extLst>
          </p:cNvPr>
          <p:cNvSpPr txBox="1"/>
          <p:nvPr/>
        </p:nvSpPr>
        <p:spPr>
          <a:xfrm>
            <a:off x="669938" y="1888763"/>
            <a:ext cx="17266370" cy="564590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indent="-457200">
              <a:buFont typeface="Arial"/>
              <a:buChar char="•"/>
            </a:pPr>
            <a:r>
              <a:rPr lang="en-US" sz="3600" dirty="0">
                <a:solidFill>
                  <a:srgbClr val="104735"/>
                </a:solidFill>
                <a:latin typeface="Source Sans Pro" panose="020B0503030403020204" pitchFamily="34" charset="0"/>
                <a:ea typeface="+mn-lt"/>
                <a:cs typeface="+mn-lt"/>
              </a:rPr>
              <a:t>The Department of State has the authority to revoke visas for </a:t>
            </a:r>
            <a:r>
              <a:rPr lang="en-US" sz="3600" b="1" dirty="0">
                <a:solidFill>
                  <a:srgbClr val="104735"/>
                </a:solidFill>
                <a:latin typeface="Source Sans Pro" panose="020B0503030403020204" pitchFamily="34" charset="0"/>
                <a:ea typeface="+mn-lt"/>
                <a:cs typeface="+mn-lt"/>
              </a:rPr>
              <a:t>arrests, criminal charges, or convictions</a:t>
            </a:r>
            <a:r>
              <a:rPr lang="en-US" sz="3600" dirty="0">
                <a:solidFill>
                  <a:srgbClr val="104735"/>
                </a:solidFill>
                <a:latin typeface="Source Sans Pro" panose="020B0503030403020204" pitchFamily="34" charset="0"/>
                <a:ea typeface="+mn-lt"/>
                <a:cs typeface="+mn-lt"/>
              </a:rPr>
              <a:t>, as well as any </a:t>
            </a:r>
            <a:r>
              <a:rPr lang="en-US" sz="3600" b="1" dirty="0">
                <a:solidFill>
                  <a:srgbClr val="104735"/>
                </a:solidFill>
                <a:latin typeface="Source Sans Pro" panose="020B0503030403020204" pitchFamily="34" charset="0"/>
                <a:ea typeface="+mn-lt"/>
                <a:cs typeface="+mn-lt"/>
              </a:rPr>
              <a:t>behavior that's deemed to be of concern</a:t>
            </a:r>
            <a:r>
              <a:rPr lang="en-US" sz="3600" dirty="0">
                <a:solidFill>
                  <a:srgbClr val="104735"/>
                </a:solidFill>
                <a:latin typeface="Source Sans Pro" panose="020B0503030403020204" pitchFamily="34" charset="0"/>
                <a:ea typeface="+mn-lt"/>
                <a:cs typeface="+mn-lt"/>
              </a:rPr>
              <a:t> to the current administration.</a:t>
            </a:r>
          </a:p>
          <a:p>
            <a:pPr marL="914400" lvl="1" indent="-457200">
              <a:buFont typeface="Arial"/>
              <a:buChar char="•"/>
            </a:pPr>
            <a:endParaRPr lang="en-US" sz="3600" dirty="0">
              <a:solidFill>
                <a:srgbClr val="104735"/>
              </a:solidFill>
              <a:latin typeface="Source Sans Pro" panose="020B0503030403020204" pitchFamily="34" charset="0"/>
              <a:ea typeface="Open Sans"/>
              <a:cs typeface="Open Sans"/>
            </a:endParaRPr>
          </a:p>
          <a:p>
            <a:pPr marL="914400" lvl="1" indent="-457200">
              <a:buFont typeface="Arial"/>
              <a:buChar char="•"/>
            </a:pPr>
            <a:r>
              <a:rPr lang="en-US" sz="3600" b="1" dirty="0">
                <a:solidFill>
                  <a:srgbClr val="104735"/>
                </a:solidFill>
                <a:latin typeface="Source Sans Pro" panose="020B0503030403020204" pitchFamily="34" charset="0"/>
                <a:ea typeface="Open Sans"/>
                <a:cs typeface="Open Sans"/>
              </a:rPr>
              <a:t>Check if your visa has been revoked</a:t>
            </a:r>
            <a:r>
              <a:rPr lang="en-US" sz="3600" dirty="0">
                <a:solidFill>
                  <a:srgbClr val="104735"/>
                </a:solidFill>
                <a:latin typeface="Source Sans Pro" panose="020B0503030403020204" pitchFamily="34" charset="0"/>
                <a:ea typeface="Open Sans"/>
                <a:cs typeface="Open Sans"/>
              </a:rPr>
              <a:t> on the </a:t>
            </a:r>
            <a:r>
              <a:rPr lang="en-US" sz="3600" dirty="0">
                <a:solidFill>
                  <a:srgbClr val="104735"/>
                </a:solidFill>
                <a:latin typeface="Source Sans Pro" panose="020B0503030403020204" pitchFamily="34" charset="0"/>
                <a:ea typeface="Open Sans"/>
                <a:cs typeface="Open Sans"/>
                <a:hlinkClick r:id="rId3">
                  <a:extLst>
                    <a:ext uri="{A12FA001-AC4F-418D-AE19-62706E023703}">
                      <ahyp:hlinkClr xmlns:ahyp="http://schemas.microsoft.com/office/drawing/2018/hyperlinkcolor" val="tx"/>
                    </a:ext>
                  </a:extLst>
                </a:hlinkClick>
              </a:rPr>
              <a:t>US Department of State website</a:t>
            </a:r>
            <a:r>
              <a:rPr lang="en-US" sz="3600" dirty="0">
                <a:solidFill>
                  <a:srgbClr val="104735"/>
                </a:solidFill>
                <a:latin typeface="Source Sans Pro" panose="020B0503030403020204" pitchFamily="34" charset="0"/>
                <a:ea typeface="Open Sans"/>
                <a:cs typeface="Open Sans"/>
              </a:rPr>
              <a:t>. </a:t>
            </a:r>
          </a:p>
          <a:p>
            <a:pPr marL="1371600" lvl="2" indent="-457200">
              <a:buFont typeface="Arial"/>
              <a:buChar char="•"/>
            </a:pPr>
            <a:r>
              <a:rPr lang="en-US" sz="3600" dirty="0">
                <a:solidFill>
                  <a:srgbClr val="104735"/>
                </a:solidFill>
                <a:latin typeface="Source Sans Pro" panose="020B0503030403020204" pitchFamily="34" charset="0"/>
                <a:ea typeface="Open Sans"/>
                <a:cs typeface="Open Sans"/>
              </a:rPr>
              <a:t>You will need your visa application ID number or case number from the visa application submission confirmation. </a:t>
            </a:r>
          </a:p>
          <a:p>
            <a:pPr marL="1371600" lvl="2" indent="-457200">
              <a:buFont typeface="Arial"/>
              <a:buChar char="•"/>
            </a:pPr>
            <a:endParaRPr lang="en-US" sz="3600" dirty="0">
              <a:solidFill>
                <a:srgbClr val="104735"/>
              </a:solidFill>
              <a:latin typeface="Source Sans Pro" panose="020B0503030403020204" pitchFamily="34" charset="0"/>
              <a:ea typeface="Open Sans"/>
              <a:cs typeface="Open Sans"/>
            </a:endParaRPr>
          </a:p>
          <a:p>
            <a:pPr marL="914400" lvl="1" indent="-457200">
              <a:buFont typeface="Arial"/>
              <a:buChar char="•"/>
            </a:pPr>
            <a:r>
              <a:rPr lang="en-US" sz="3600" dirty="0">
                <a:solidFill>
                  <a:srgbClr val="104735"/>
                </a:solidFill>
                <a:latin typeface="Source Sans Pro" panose="020B0503030403020204" pitchFamily="34" charset="0"/>
                <a:ea typeface="Open Sans"/>
                <a:cs typeface="Open Sans"/>
              </a:rPr>
              <a:t>If your visa has been revoked, </a:t>
            </a:r>
            <a:r>
              <a:rPr lang="en-US" sz="3600" dirty="0">
                <a:solidFill>
                  <a:srgbClr val="104735"/>
                </a:solidFill>
                <a:latin typeface="Source Sans Pro" panose="020B0503030403020204" pitchFamily="34" charset="0"/>
                <a:ea typeface="Open Sans"/>
                <a:cs typeface="Open Sans"/>
                <a:hlinkClick r:id="rId4">
                  <a:extLst>
                    <a:ext uri="{A12FA001-AC4F-418D-AE19-62706E023703}">
                      <ahyp:hlinkClr xmlns:ahyp="http://schemas.microsoft.com/office/drawing/2018/hyperlinkcolor" val="tx"/>
                    </a:ext>
                  </a:extLst>
                </a:hlinkClick>
              </a:rPr>
              <a:t>consult with a lawyer</a:t>
            </a:r>
            <a:r>
              <a:rPr lang="en-US" sz="3600" dirty="0">
                <a:solidFill>
                  <a:srgbClr val="104735"/>
                </a:solidFill>
                <a:latin typeface="Source Sans Pro" panose="020B0503030403020204" pitchFamily="34" charset="0"/>
                <a:ea typeface="Open Sans"/>
                <a:cs typeface="Open Sans"/>
              </a:rPr>
              <a:t> before traveling. </a:t>
            </a:r>
          </a:p>
          <a:p>
            <a:pPr marL="457200" indent="-457200">
              <a:lnSpc>
                <a:spcPct val="150000"/>
              </a:lnSpc>
              <a:buFont typeface="Arial"/>
              <a:buChar char="•"/>
            </a:pPr>
            <a:endParaRPr lang="en-US" sz="3200" dirty="0">
              <a:solidFill>
                <a:srgbClr val="000000"/>
              </a:solidFill>
              <a:latin typeface="Open Sans"/>
              <a:ea typeface="Open Sans"/>
              <a:cs typeface="Open Sans"/>
            </a:endParaRPr>
          </a:p>
        </p:txBody>
      </p:sp>
      <p:sp>
        <p:nvSpPr>
          <p:cNvPr id="5" name="TextBox 10">
            <a:extLst>
              <a:ext uri="{FF2B5EF4-FFF2-40B4-BE49-F238E27FC236}">
                <a16:creationId xmlns:a16="http://schemas.microsoft.com/office/drawing/2014/main" id="{74E3C936-DEBA-EC72-EEA2-1AD574A40B23}"/>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rPr>
              <a:t>Visa Revocations</a:t>
            </a:r>
          </a:p>
        </p:txBody>
      </p:sp>
    </p:spTree>
    <p:extLst>
      <p:ext uri="{BB962C8B-B14F-4D97-AF65-F5344CB8AC3E}">
        <p14:creationId xmlns:p14="http://schemas.microsoft.com/office/powerpoint/2010/main" val="34879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EDE4F-624A-5463-B440-13AA5C2A24BD}"/>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A8863CB-6145-FA17-32A9-00B44F001566}"/>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5BD48413-0C8C-36B7-AA54-6C225EA231A9}"/>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1410EABE-6A82-EF09-0032-192B1D95B99F}"/>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692B74BE-F0A7-2ED4-5BA8-650165614D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5E46A07C-23C0-ACA8-2932-485AD980C003}"/>
              </a:ext>
            </a:extLst>
          </p:cNvPr>
          <p:cNvSpPr txBox="1"/>
          <p:nvPr/>
        </p:nvSpPr>
        <p:spPr>
          <a:xfrm>
            <a:off x="669938" y="1888763"/>
            <a:ext cx="17266370" cy="720197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a:buChar char="•"/>
            </a:pPr>
            <a:r>
              <a:rPr lang="en-US" sz="3600" b="1" dirty="0">
                <a:solidFill>
                  <a:srgbClr val="104735"/>
                </a:solidFill>
                <a:latin typeface="Source Sans Pro" panose="020B0503030403020204" pitchFamily="34" charset="0"/>
                <a:ea typeface="+mn-lt"/>
                <a:cs typeface="+mn-lt"/>
              </a:rPr>
              <a:t>SEVIS is the gov’t system </a:t>
            </a:r>
            <a:r>
              <a:rPr lang="en-US" sz="3600" dirty="0">
                <a:solidFill>
                  <a:srgbClr val="104735"/>
                </a:solidFill>
                <a:latin typeface="Source Sans Pro" panose="020B0503030403020204" pitchFamily="34" charset="0"/>
                <a:ea typeface="+mn-lt"/>
                <a:cs typeface="+mn-lt"/>
              </a:rPr>
              <a:t>under Dept of Homeland Security/ICE/SEVP that allows us to sponsor F-1 and J-1 students and their dependents.</a:t>
            </a:r>
          </a:p>
          <a:p>
            <a:pPr marL="457200" indent="-457200">
              <a:buFont typeface="Arial"/>
              <a:buChar char="•"/>
            </a:pPr>
            <a:endParaRPr lang="en-US" sz="3600" dirty="0">
              <a:solidFill>
                <a:srgbClr val="104735"/>
              </a:solidFill>
              <a:latin typeface="Source Sans Pro" panose="020B0503030403020204" pitchFamily="34" charset="0"/>
              <a:ea typeface="+mn-lt"/>
              <a:cs typeface="+mn-lt"/>
            </a:endParaRPr>
          </a:p>
          <a:p>
            <a:pPr marL="457200" indent="-457200">
              <a:buFont typeface="Arial"/>
              <a:buChar char="•"/>
            </a:pPr>
            <a:r>
              <a:rPr lang="en-US" sz="3600" b="1" dirty="0">
                <a:solidFill>
                  <a:srgbClr val="104735"/>
                </a:solidFill>
                <a:highlight>
                  <a:srgbClr val="FFFF00"/>
                </a:highlight>
                <a:latin typeface="Source Sans Pro" panose="020B0503030403020204" pitchFamily="34" charset="0"/>
                <a:ea typeface="+mn-lt"/>
                <a:cs typeface="+mn-lt"/>
              </a:rPr>
              <a:t>ISSS manages your SEVIS record to ensure you are remaining in legal status</a:t>
            </a:r>
          </a:p>
          <a:p>
            <a:pPr marL="457200" indent="-457200">
              <a:buFont typeface="Arial"/>
              <a:buChar char="•"/>
            </a:pPr>
            <a:endParaRPr lang="en-US" sz="3600" b="1" dirty="0">
              <a:solidFill>
                <a:srgbClr val="104735"/>
              </a:solidFill>
              <a:highlight>
                <a:srgbClr val="FFFF00"/>
              </a:highlight>
              <a:latin typeface="Source Sans Pro" panose="020B0503030403020204" pitchFamily="34" charset="0"/>
              <a:ea typeface="+mn-lt"/>
              <a:cs typeface="+mn-lt"/>
            </a:endParaRPr>
          </a:p>
          <a:p>
            <a:pPr marL="457200" indent="-457200">
              <a:buFont typeface="Arial"/>
              <a:buChar char="•"/>
            </a:pPr>
            <a:r>
              <a:rPr lang="en-US" sz="3600" dirty="0">
                <a:solidFill>
                  <a:srgbClr val="104735"/>
                </a:solidFill>
                <a:latin typeface="Source Sans Pro" panose="020B0503030403020204" pitchFamily="34" charset="0"/>
                <a:ea typeface="+mn-lt"/>
                <a:cs typeface="+mn-lt"/>
              </a:rPr>
              <a:t>There have been </a:t>
            </a:r>
            <a:r>
              <a:rPr lang="en-US" sz="3600" b="1" dirty="0">
                <a:solidFill>
                  <a:srgbClr val="104735"/>
                </a:solidFill>
                <a:latin typeface="Source Sans Pro" panose="020B0503030403020204" pitchFamily="34" charset="0"/>
                <a:ea typeface="+mn-lt"/>
                <a:cs typeface="+mn-lt"/>
              </a:rPr>
              <a:t>no new terminations </a:t>
            </a:r>
            <a:r>
              <a:rPr lang="en-US" sz="3600" dirty="0">
                <a:solidFill>
                  <a:srgbClr val="104735"/>
                </a:solidFill>
                <a:latin typeface="Source Sans Pro" panose="020B0503030403020204" pitchFamily="34" charset="0"/>
                <a:ea typeface="+mn-lt"/>
                <a:cs typeface="+mn-lt"/>
              </a:rPr>
              <a:t>since April</a:t>
            </a:r>
          </a:p>
          <a:p>
            <a:pPr marL="457200" indent="-457200">
              <a:buFont typeface="Arial"/>
              <a:buChar char="•"/>
            </a:pPr>
            <a:endParaRPr lang="en-US" sz="3600" dirty="0">
              <a:solidFill>
                <a:srgbClr val="104735"/>
              </a:solidFill>
              <a:latin typeface="Source Sans Pro" panose="020B0503030403020204" pitchFamily="34" charset="0"/>
              <a:ea typeface="+mn-lt"/>
              <a:cs typeface="+mn-lt"/>
            </a:endParaRPr>
          </a:p>
          <a:p>
            <a:pPr marL="457200" indent="-457200">
              <a:buFont typeface="Arial"/>
              <a:buChar char="•"/>
            </a:pPr>
            <a:r>
              <a:rPr lang="en-US" sz="3600" dirty="0">
                <a:solidFill>
                  <a:srgbClr val="104735"/>
                </a:solidFill>
                <a:latin typeface="Source Sans Pro" panose="020B0503030403020204" pitchFamily="34" charset="0"/>
                <a:ea typeface="+mn-lt"/>
                <a:cs typeface="+mn-lt"/>
              </a:rPr>
              <a:t>Federal government reversed all terminations from March/April</a:t>
            </a:r>
          </a:p>
          <a:p>
            <a:pPr marL="457200" indent="-457200">
              <a:buFont typeface="Arial"/>
              <a:buChar char="•"/>
            </a:pPr>
            <a:endParaRPr lang="en-US" sz="3600" dirty="0">
              <a:solidFill>
                <a:srgbClr val="104735"/>
              </a:solidFill>
              <a:latin typeface="Source Sans Pro" panose="020B0503030403020204" pitchFamily="34" charset="0"/>
              <a:ea typeface="+mn-lt"/>
              <a:cs typeface="+mn-lt"/>
            </a:endParaRPr>
          </a:p>
          <a:p>
            <a:pPr marL="457200" indent="-457200">
              <a:buFont typeface="Arial"/>
              <a:buChar char="•"/>
            </a:pPr>
            <a:r>
              <a:rPr lang="en-US" sz="3600" dirty="0">
                <a:solidFill>
                  <a:srgbClr val="104735"/>
                </a:solidFill>
                <a:latin typeface="Source Sans Pro" panose="020B0503030403020204" pitchFamily="34" charset="0"/>
                <a:ea typeface="+mn-lt"/>
                <a:cs typeface="+mn-lt"/>
              </a:rPr>
              <a:t>There are indications they may start terminating records again but with more scrutiny</a:t>
            </a:r>
          </a:p>
          <a:p>
            <a:pPr marL="457200" indent="-457200">
              <a:buFont typeface="Arial"/>
              <a:buChar char="•"/>
            </a:pPr>
            <a:endParaRPr lang="en-US" sz="3600" dirty="0">
              <a:solidFill>
                <a:srgbClr val="104735"/>
              </a:solidFill>
              <a:latin typeface="Source Sans Pro" panose="020B0503030403020204" pitchFamily="34" charset="0"/>
              <a:ea typeface="+mn-lt"/>
              <a:cs typeface="+mn-lt"/>
            </a:endParaRPr>
          </a:p>
          <a:p>
            <a:pPr marL="457200" indent="-457200">
              <a:buFont typeface="Arial"/>
              <a:buChar char="•"/>
            </a:pPr>
            <a:r>
              <a:rPr lang="en-US" sz="3600" b="1" dirty="0">
                <a:solidFill>
                  <a:srgbClr val="104735"/>
                </a:solidFill>
                <a:highlight>
                  <a:srgbClr val="FFFF00"/>
                </a:highlight>
                <a:latin typeface="Source Sans Pro" panose="020B0503030403020204" pitchFamily="34" charset="0"/>
                <a:ea typeface="+mn-lt"/>
                <a:cs typeface="+mn-lt"/>
              </a:rPr>
              <a:t>ISSS checks daily and will notify you if your SEVIS has been terminated</a:t>
            </a:r>
            <a:endParaRPr lang="en-US" sz="3600" b="1" dirty="0">
              <a:solidFill>
                <a:srgbClr val="104735"/>
              </a:solidFill>
              <a:highlight>
                <a:srgbClr val="FFFF00"/>
              </a:highlight>
              <a:latin typeface="Source Sans Pro" panose="020B0503030403020204" pitchFamily="34" charset="0"/>
              <a:ea typeface="Open Sans"/>
              <a:cs typeface="Open Sans"/>
            </a:endParaRPr>
          </a:p>
          <a:p>
            <a:pPr marL="457200" indent="-457200">
              <a:buFont typeface="Arial"/>
              <a:buChar char="•"/>
            </a:pPr>
            <a:endParaRPr lang="en-US" sz="3600" dirty="0">
              <a:solidFill>
                <a:srgbClr val="104735"/>
              </a:solidFill>
              <a:latin typeface="Source Sans Pro" panose="020B0503030403020204" pitchFamily="34" charset="0"/>
              <a:ea typeface="+mn-lt"/>
              <a:cs typeface="+mn-lt"/>
            </a:endParaRPr>
          </a:p>
        </p:txBody>
      </p:sp>
      <p:sp>
        <p:nvSpPr>
          <p:cNvPr id="5" name="TextBox 10">
            <a:extLst>
              <a:ext uri="{FF2B5EF4-FFF2-40B4-BE49-F238E27FC236}">
                <a16:creationId xmlns:a16="http://schemas.microsoft.com/office/drawing/2014/main" id="{85C62707-E9DB-9AAA-23BB-1152ED71EAE7}"/>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chemeClr val="bg1"/>
                </a:solidFill>
                <a:latin typeface="Source Sans Pro" panose="020B0503030403020204" pitchFamily="34" charset="0"/>
                <a:ea typeface="Open Sans"/>
                <a:cs typeface="Open Sans"/>
              </a:rPr>
              <a:t>SEVIS Terminations</a:t>
            </a:r>
            <a:endParaRPr lang="en-US" sz="4400" dirty="0">
              <a:latin typeface="Source Sans Pro" panose="020B0503030403020204" pitchFamily="34" charset="0"/>
            </a:endParaRPr>
          </a:p>
        </p:txBody>
      </p:sp>
    </p:spTree>
    <p:extLst>
      <p:ext uri="{BB962C8B-B14F-4D97-AF65-F5344CB8AC3E}">
        <p14:creationId xmlns:p14="http://schemas.microsoft.com/office/powerpoint/2010/main" val="91592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F8CE3-34D2-07D7-2678-E2533BAF607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946AC26-1983-26E0-C74F-D14D691C2E26}"/>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A78419CF-69D5-BCF5-8C91-493E643AF314}"/>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291D8468-EB76-8F7F-02D9-389F6F435D16}"/>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574CF0CC-5E16-BD17-DBF1-45DB71FA6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53F220DD-C475-3775-AB25-59B1EC6E6DD7}"/>
              </a:ext>
            </a:extLst>
          </p:cNvPr>
          <p:cNvSpPr txBox="1"/>
          <p:nvPr/>
        </p:nvSpPr>
        <p:spPr>
          <a:xfrm>
            <a:off x="669938" y="1888763"/>
            <a:ext cx="17266370" cy="49244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a:buChar char="•"/>
            </a:pPr>
            <a:r>
              <a:rPr lang="en-US" sz="3600" b="1" dirty="0">
                <a:solidFill>
                  <a:srgbClr val="104735"/>
                </a:solidFill>
                <a:latin typeface="Source Sans Pro" panose="020B0503030403020204" pitchFamily="34" charset="0"/>
                <a:ea typeface="+mn-lt"/>
                <a:cs typeface="+mn-lt"/>
              </a:rPr>
              <a:t>A travel ban has not yet been announced </a:t>
            </a:r>
            <a:r>
              <a:rPr lang="en-US" sz="3600" dirty="0">
                <a:solidFill>
                  <a:srgbClr val="104735"/>
                </a:solidFill>
                <a:latin typeface="Source Sans Pro" panose="020B0503030403020204" pitchFamily="34" charset="0"/>
                <a:ea typeface="+mn-lt"/>
                <a:cs typeface="+mn-lt"/>
              </a:rPr>
              <a:t>by Dept of State</a:t>
            </a:r>
            <a:endParaRPr lang="en-US" sz="3600" b="1" dirty="0">
              <a:solidFill>
                <a:srgbClr val="104735"/>
              </a:solidFill>
              <a:latin typeface="Source Sans Pro" panose="020B0503030403020204" pitchFamily="34" charset="0"/>
              <a:ea typeface="Open Sans"/>
              <a:cs typeface="Open Sans"/>
            </a:endParaRPr>
          </a:p>
          <a:p>
            <a:pPr marL="457200" indent="-457200">
              <a:buFont typeface="Arial"/>
              <a:buChar char="•"/>
            </a:pPr>
            <a:endParaRPr lang="en-US" sz="3600" dirty="0">
              <a:solidFill>
                <a:srgbClr val="104735"/>
              </a:solidFill>
              <a:latin typeface="Source Sans Pro" panose="020B0503030403020204" pitchFamily="34" charset="0"/>
              <a:ea typeface="+mn-lt"/>
              <a:cs typeface="+mn-lt"/>
            </a:endParaRPr>
          </a:p>
          <a:p>
            <a:pPr marL="457200" indent="-457200">
              <a:buFont typeface="Arial"/>
              <a:buChar char="•"/>
            </a:pPr>
            <a:r>
              <a:rPr lang="en-US" sz="3600" dirty="0">
                <a:solidFill>
                  <a:srgbClr val="104735"/>
                </a:solidFill>
                <a:latin typeface="Source Sans Pro" panose="020B0503030403020204" pitchFamily="34" charset="0"/>
                <a:ea typeface="+mn-lt"/>
                <a:cs typeface="+mn-lt"/>
              </a:rPr>
              <a:t>If there is a travel ban, some international students may be impacted depending on the details of the travel ban – </a:t>
            </a:r>
            <a:r>
              <a:rPr lang="en-US" sz="3600" b="1" dirty="0">
                <a:solidFill>
                  <a:srgbClr val="104735"/>
                </a:solidFill>
                <a:latin typeface="Source Sans Pro" panose="020B0503030403020204" pitchFamily="34" charset="0"/>
                <a:ea typeface="+mn-lt"/>
                <a:cs typeface="+mn-lt"/>
              </a:rPr>
              <a:t>most likely to impact new students applying for visas</a:t>
            </a:r>
            <a:br>
              <a:rPr lang="en-US" sz="3600" dirty="0">
                <a:solidFill>
                  <a:srgbClr val="104735"/>
                </a:solidFill>
                <a:latin typeface="Source Sans Pro" panose="020B0503030403020204" pitchFamily="34" charset="0"/>
                <a:ea typeface="+mn-lt"/>
                <a:cs typeface="+mn-lt"/>
              </a:rPr>
            </a:br>
            <a:endParaRPr lang="en-US" sz="3600" dirty="0">
              <a:solidFill>
                <a:srgbClr val="104735"/>
              </a:solidFill>
              <a:latin typeface="Source Sans Pro" panose="020B0503030403020204" pitchFamily="34" charset="0"/>
              <a:ea typeface="+mn-lt"/>
              <a:cs typeface="+mn-lt"/>
            </a:endParaRPr>
          </a:p>
          <a:p>
            <a:pPr marL="457200" indent="-457200">
              <a:buFont typeface="Arial"/>
              <a:buChar char="•"/>
            </a:pPr>
            <a:r>
              <a:rPr lang="en-US" sz="3600" b="1" dirty="0">
                <a:solidFill>
                  <a:srgbClr val="104735"/>
                </a:solidFill>
                <a:latin typeface="Source Sans Pro" panose="020B0503030403020204" pitchFamily="34" charset="0"/>
                <a:ea typeface="+mn-lt"/>
                <a:cs typeface="+mn-lt"/>
              </a:rPr>
              <a:t>A travel ban does not mean you will lose your legal status in the U.S. </a:t>
            </a:r>
            <a:br>
              <a:rPr lang="en-US" sz="3600" dirty="0">
                <a:solidFill>
                  <a:srgbClr val="104735"/>
                </a:solidFill>
                <a:latin typeface="Source Sans Pro" panose="020B0503030403020204" pitchFamily="34" charset="0"/>
                <a:ea typeface="+mn-lt"/>
                <a:cs typeface="+mn-lt"/>
              </a:rPr>
            </a:br>
            <a:endParaRPr lang="en-US" sz="3600" dirty="0">
              <a:solidFill>
                <a:srgbClr val="104735"/>
              </a:solidFill>
              <a:latin typeface="Source Sans Pro" panose="020B0503030403020204" pitchFamily="34" charset="0"/>
              <a:ea typeface="+mn-lt"/>
              <a:cs typeface="+mn-lt"/>
            </a:endParaRPr>
          </a:p>
          <a:p>
            <a:pPr marL="457200" indent="-457200">
              <a:buFont typeface="Arial"/>
              <a:buChar char="•"/>
            </a:pPr>
            <a:r>
              <a:rPr lang="en-US" sz="3600" dirty="0">
                <a:solidFill>
                  <a:srgbClr val="104735"/>
                </a:solidFill>
                <a:highlight>
                  <a:srgbClr val="FFFF00"/>
                </a:highlight>
                <a:latin typeface="Source Sans Pro" panose="020B0503030403020204" pitchFamily="34" charset="0"/>
                <a:ea typeface="+mn-lt"/>
                <a:cs typeface="+mn-lt"/>
              </a:rPr>
              <a:t>ISSS will notify impacted students as soon as we know and will provide support</a:t>
            </a:r>
            <a:br>
              <a:rPr lang="en-US" sz="3200" dirty="0">
                <a:latin typeface="Open Sans"/>
                <a:ea typeface="Open Sans"/>
                <a:cs typeface="Open Sans"/>
              </a:rPr>
            </a:br>
            <a:endParaRPr lang="en-US" sz="3200" b="1" dirty="0">
              <a:solidFill>
                <a:srgbClr val="104735"/>
              </a:solidFill>
              <a:latin typeface="Open Sans"/>
              <a:ea typeface="Open Sans"/>
              <a:cs typeface="Open Sans"/>
            </a:endParaRPr>
          </a:p>
        </p:txBody>
      </p:sp>
      <p:sp>
        <p:nvSpPr>
          <p:cNvPr id="5" name="TextBox 10">
            <a:extLst>
              <a:ext uri="{FF2B5EF4-FFF2-40B4-BE49-F238E27FC236}">
                <a16:creationId xmlns:a16="http://schemas.microsoft.com/office/drawing/2014/main" id="{13EC9833-EFBF-E6F9-10AF-F648CD1A413A}"/>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chemeClr val="bg1"/>
                </a:solidFill>
                <a:latin typeface="Source Sans Pro" panose="020B0503030403020204" pitchFamily="34" charset="0"/>
                <a:ea typeface="Open Sans"/>
                <a:cs typeface="Open Sans"/>
              </a:rPr>
              <a:t>Travel ban</a:t>
            </a:r>
            <a:endParaRPr lang="en-US" sz="4400" dirty="0">
              <a:latin typeface="Source Sans Pro" panose="020B0503030403020204" pitchFamily="34" charset="0"/>
            </a:endParaRPr>
          </a:p>
        </p:txBody>
      </p:sp>
    </p:spTree>
    <p:extLst>
      <p:ext uri="{BB962C8B-B14F-4D97-AF65-F5344CB8AC3E}">
        <p14:creationId xmlns:p14="http://schemas.microsoft.com/office/powerpoint/2010/main" val="35530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C62DD-EBC3-AACC-EFB5-15CE0FF10BA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4DA5F38-235B-802C-D15B-02C040B7CA33}"/>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1D9A6A11-9401-D1F8-C17E-50E41BDFADFC}"/>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24D61F20-6AAC-5ECB-472B-8C7DCFB9198E}"/>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2A1C336A-57D3-B648-34D5-EADD1358E2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2E4497D7-EF65-C102-FE94-093F479F13F9}"/>
              </a:ext>
            </a:extLst>
          </p:cNvPr>
          <p:cNvSpPr txBox="1"/>
          <p:nvPr/>
        </p:nvSpPr>
        <p:spPr>
          <a:xfrm>
            <a:off x="669938" y="1888763"/>
            <a:ext cx="17266370" cy="658641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8990" lvl="1" indent="-514350">
              <a:buFont typeface="+mj-lt"/>
              <a:buAutoNum type="arabicPeriod"/>
            </a:pPr>
            <a:r>
              <a:rPr lang="en-US" sz="3600" b="1" dirty="0">
                <a:solidFill>
                  <a:srgbClr val="104735"/>
                </a:solidFill>
                <a:latin typeface="Source Sans Pro" panose="020B0503030403020204" pitchFamily="34" charset="0"/>
                <a:ea typeface="Open Sans"/>
                <a:cs typeface="Open Sans"/>
                <a:sym typeface="Source Sans Pro"/>
              </a:rPr>
              <a:t>Carry emergency contacts</a:t>
            </a:r>
            <a:endParaRPr lang="en-US" sz="3600" dirty="0">
              <a:solidFill>
                <a:srgbClr val="104735"/>
              </a:solidFill>
              <a:latin typeface="Source Sans Pro" panose="020B0503030403020204" pitchFamily="34" charset="0"/>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ISSS: 541-346-3206</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UOPD Dispatch: 541-346-2919 (UOPD dispatch will connect you with ISSS after hours)</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rPr>
              <a:t>UO General Counsel: 541-346-3082 (if detained by US immigration or law enforcement)</a:t>
            </a: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rPr>
              <a:t>Legal Resources (print slide at end of presentation)</a:t>
            </a:r>
          </a:p>
          <a:p>
            <a:pPr marL="588645" lvl="1" indent="-294005">
              <a:buFont typeface="Arial,Sans-Serif"/>
              <a:buChar char="•"/>
            </a:pPr>
            <a:endParaRPr lang="en-US" sz="3600" b="1" dirty="0">
              <a:solidFill>
                <a:srgbClr val="104735"/>
              </a:solidFill>
              <a:latin typeface="Source Sans Pro" panose="020B0503030403020204" pitchFamily="34" charset="0"/>
              <a:ea typeface="Open Sans"/>
              <a:cs typeface="Open Sans"/>
            </a:endParaRPr>
          </a:p>
          <a:p>
            <a:pPr marL="1037590" lvl="1" indent="-742950">
              <a:buFont typeface="+mj-lt"/>
              <a:buAutoNum type="arabicPeriod" startAt="2"/>
            </a:pPr>
            <a:r>
              <a:rPr lang="en-US" sz="3600" b="1" dirty="0">
                <a:solidFill>
                  <a:srgbClr val="104735"/>
                </a:solidFill>
                <a:latin typeface="Source Sans Pro" panose="020B0503030403020204" pitchFamily="34" charset="0"/>
                <a:ea typeface="Open Sans"/>
                <a:cs typeface="Open Sans"/>
                <a:sym typeface="Source Sans Pro"/>
              </a:rPr>
              <a:t>Request an Enrollment &amp; Visa Status Verification Letter</a:t>
            </a:r>
            <a:r>
              <a:rPr lang="en-US" sz="3600" dirty="0">
                <a:solidFill>
                  <a:srgbClr val="104735"/>
                </a:solidFill>
                <a:latin typeface="Source Sans Pro" panose="020B0503030403020204" pitchFamily="34" charset="0"/>
                <a:ea typeface="Open Sans"/>
                <a:cs typeface="Open Sans"/>
                <a:sym typeface="Source Sans Pro"/>
              </a:rPr>
              <a:t> </a:t>
            </a:r>
            <a:endParaRPr lang="en-US" sz="3600" dirty="0">
              <a:latin typeface="Source Sans Pro" panose="020B0503030403020204" pitchFamily="34" charset="0"/>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sym typeface="Source Sans Pro"/>
              </a:rPr>
              <a:t>Log into </a:t>
            </a:r>
            <a:r>
              <a:rPr lang="en-US" sz="3600" dirty="0">
                <a:solidFill>
                  <a:srgbClr val="104735"/>
                </a:solidFill>
                <a:latin typeface="Source Sans Pro" panose="020B0503030403020204" pitchFamily="34" charset="0"/>
                <a:ea typeface="Open Sans"/>
                <a:cs typeface="Open Sans"/>
                <a:sym typeface="Source Sans Pro"/>
                <a:hlinkClick r:id="rId3"/>
              </a:rPr>
              <a:t>iconnect.uoregon.edu</a:t>
            </a:r>
            <a:endParaRPr lang="en-US" sz="3600" dirty="0">
              <a:solidFill>
                <a:srgbClr val="104735"/>
              </a:solidFill>
              <a:latin typeface="Source Sans Pro" panose="020B0503030403020204" pitchFamily="34" charset="0"/>
              <a:ea typeface="Open Sans"/>
              <a:cs typeface="Open Sans"/>
              <a:hlinkClick r:id="rId3"/>
            </a:endParaRPr>
          </a:p>
          <a:p>
            <a:pPr marL="1045845" lvl="2" indent="-294005">
              <a:buFont typeface="Arial,Sans-Serif"/>
              <a:buChar char="•"/>
            </a:pPr>
            <a:r>
              <a:rPr lang="en-US" sz="3600" dirty="0">
                <a:latin typeface="Source Sans Pro" panose="020B0503030403020204" pitchFamily="34" charset="0"/>
                <a:ea typeface="Open Sans"/>
                <a:cs typeface="Open Sans"/>
              </a:rPr>
              <a:t>Click on F-1 Student Services</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latin typeface="Source Sans Pro" panose="020B0503030403020204" pitchFamily="34" charset="0"/>
                <a:ea typeface="Open Sans"/>
                <a:cs typeface="Open Sans"/>
              </a:rPr>
              <a:t>Submit the Enrollment &amp; Visa Status Verification Letter e-form </a:t>
            </a:r>
          </a:p>
          <a:p>
            <a:pPr marL="1209040" lvl="3"/>
            <a:endParaRPr lang="en-US" sz="3200" b="1" dirty="0">
              <a:solidFill>
                <a:srgbClr val="104735"/>
              </a:solidFill>
              <a:latin typeface="Open Sans"/>
              <a:ea typeface="Open Sans"/>
              <a:cs typeface="Open Sans"/>
              <a:sym typeface="Source Sans Pro"/>
            </a:endParaRPr>
          </a:p>
        </p:txBody>
      </p:sp>
      <p:sp>
        <p:nvSpPr>
          <p:cNvPr id="5" name="TextBox 10">
            <a:extLst>
              <a:ext uri="{FF2B5EF4-FFF2-40B4-BE49-F238E27FC236}">
                <a16:creationId xmlns:a16="http://schemas.microsoft.com/office/drawing/2014/main" id="{037EDA8F-5456-955E-65E5-1B5912437A47}"/>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panose="020B0606030504020204" pitchFamily="34" charset="0"/>
                <a:cs typeface="Open Sans" panose="020B0606030504020204" pitchFamily="34" charset="0"/>
                <a:sym typeface="Arimo Bold"/>
              </a:rPr>
              <a:t>Prepare for International Travel</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3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BA6A9-1C8B-915E-9085-9F82B181A8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A670CF2-67B1-292F-FDFD-515FBAA28229}"/>
              </a:ext>
            </a:extLst>
          </p:cNvPr>
          <p:cNvSpPr txBox="1"/>
          <p:nvPr/>
        </p:nvSpPr>
        <p:spPr>
          <a:xfrm>
            <a:off x="16810676" y="9264963"/>
            <a:ext cx="833449" cy="3577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879"/>
              </a:lnSpc>
            </a:pPr>
            <a:r>
              <a:rPr lang="en-US" sz="2400" b="1">
                <a:solidFill>
                  <a:srgbClr val="007030"/>
                </a:solidFill>
                <a:latin typeface="Arimo Bold"/>
                <a:ea typeface="Arimo Bold"/>
                <a:cs typeface="Arimo Bold"/>
              </a:rPr>
              <a:t>6</a:t>
            </a:r>
          </a:p>
        </p:txBody>
      </p:sp>
      <p:grpSp>
        <p:nvGrpSpPr>
          <p:cNvPr id="4" name="Group 3">
            <a:extLst>
              <a:ext uri="{FF2B5EF4-FFF2-40B4-BE49-F238E27FC236}">
                <a16:creationId xmlns:a16="http://schemas.microsoft.com/office/drawing/2014/main" id="{8894A703-0AF5-CFC5-644A-6B2F1E7CA37E}"/>
              </a:ext>
            </a:extLst>
          </p:cNvPr>
          <p:cNvGrpSpPr/>
          <p:nvPr/>
        </p:nvGrpSpPr>
        <p:grpSpPr>
          <a:xfrm>
            <a:off x="669938" y="457200"/>
            <a:ext cx="17618108" cy="1143000"/>
            <a:chOff x="669938" y="457200"/>
            <a:chExt cx="23490810" cy="1524000"/>
          </a:xfrm>
        </p:grpSpPr>
        <p:sp>
          <p:nvSpPr>
            <p:cNvPr id="11" name="Freeform 8">
              <a:extLst>
                <a:ext uri="{FF2B5EF4-FFF2-40B4-BE49-F238E27FC236}">
                  <a16:creationId xmlns:a16="http://schemas.microsoft.com/office/drawing/2014/main" id="{406C32C8-2EA9-2C79-6522-695F2399096D}"/>
                </a:ext>
              </a:extLst>
            </p:cNvPr>
            <p:cNvSpPr/>
            <p:nvPr/>
          </p:nvSpPr>
          <p:spPr>
            <a:xfrm>
              <a:off x="669938" y="457200"/>
              <a:ext cx="23490810" cy="1524000"/>
            </a:xfrm>
            <a:custGeom>
              <a:avLst/>
              <a:gdLst/>
              <a:ahLst/>
              <a:cxnLst/>
              <a:rect l="l" t="t" r="r" b="b"/>
              <a:pathLst>
                <a:path w="23490810" h="1524000">
                  <a:moveTo>
                    <a:pt x="0" y="0"/>
                  </a:moveTo>
                  <a:lnTo>
                    <a:pt x="23490810" y="0"/>
                  </a:lnTo>
                  <a:lnTo>
                    <a:pt x="23490810" y="1524000"/>
                  </a:lnTo>
                  <a:lnTo>
                    <a:pt x="0" y="1524000"/>
                  </a:lnTo>
                  <a:close/>
                </a:path>
              </a:pathLst>
            </a:custGeom>
            <a:solidFill>
              <a:srgbClr val="007030"/>
            </a:solidFill>
          </p:spPr>
          <p:txBody>
            <a:bodyPr/>
            <a:lstStyle/>
            <a:p>
              <a:endParaRPr lang="en-US"/>
            </a:p>
          </p:txBody>
        </p:sp>
      </p:grpSp>
      <p:pic>
        <p:nvPicPr>
          <p:cNvPr id="6" name="Picture 5" descr="A black background with green text&#10;&#10;Description automatically generated">
            <a:extLst>
              <a:ext uri="{FF2B5EF4-FFF2-40B4-BE49-F238E27FC236}">
                <a16:creationId xmlns:a16="http://schemas.microsoft.com/office/drawing/2014/main" id="{9D07FE28-618C-1581-A1C6-2C99E72B0F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56" y="8733124"/>
            <a:ext cx="7315200" cy="1388282"/>
          </a:xfrm>
          <a:prstGeom prst="rect">
            <a:avLst/>
          </a:prstGeom>
        </p:spPr>
      </p:pic>
      <p:sp>
        <p:nvSpPr>
          <p:cNvPr id="9" name="TextBox 2">
            <a:extLst>
              <a:ext uri="{FF2B5EF4-FFF2-40B4-BE49-F238E27FC236}">
                <a16:creationId xmlns:a16="http://schemas.microsoft.com/office/drawing/2014/main" id="{C1775673-3368-A177-624B-F7C1E3DC83E1}"/>
              </a:ext>
            </a:extLst>
          </p:cNvPr>
          <p:cNvSpPr txBox="1"/>
          <p:nvPr/>
        </p:nvSpPr>
        <p:spPr>
          <a:xfrm>
            <a:off x="669938" y="1888763"/>
            <a:ext cx="17266370" cy="714041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8990" lvl="1" indent="-514350">
              <a:buFont typeface="+mj-lt"/>
              <a:buAutoNum type="arabicPeriod" startAt="3"/>
            </a:pPr>
            <a:r>
              <a:rPr lang="en-US" sz="3600" b="1" dirty="0">
                <a:solidFill>
                  <a:srgbClr val="104735"/>
                </a:solidFill>
                <a:latin typeface="Source Sans Pro" panose="020B0503030403020204" pitchFamily="34" charset="0"/>
                <a:ea typeface="Open Sans"/>
                <a:cs typeface="Open Sans"/>
                <a:sym typeface="Source Sans Pro"/>
              </a:rPr>
              <a:t>Request a travel signature on your I-20 or DS-2019</a:t>
            </a:r>
            <a:endParaRPr lang="en-US" sz="3600" b="1"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rPr>
              <a:t>Request online at </a:t>
            </a:r>
            <a:r>
              <a:rPr lang="en-US" sz="3600" dirty="0">
                <a:solidFill>
                  <a:srgbClr val="104735"/>
                </a:solidFill>
                <a:latin typeface="Source Sans Pro" panose="020B0503030403020204" pitchFamily="34" charset="0"/>
                <a:ea typeface="Open Sans"/>
                <a:cs typeface="Open Sans"/>
                <a:hlinkClick r:id="rId3"/>
              </a:rPr>
              <a:t>iConnect</a:t>
            </a: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solidFill>
                  <a:srgbClr val="104735"/>
                </a:solidFill>
                <a:latin typeface="Source Sans Pro" panose="020B0503030403020204" pitchFamily="34" charset="0"/>
                <a:ea typeface="Open Sans"/>
                <a:cs typeface="Open Sans"/>
              </a:rPr>
              <a:t>Bring your documents to ISSS (Oregon Hall, 3</a:t>
            </a:r>
            <a:r>
              <a:rPr lang="en-US" sz="3600" baseline="30000" dirty="0">
                <a:solidFill>
                  <a:srgbClr val="104735"/>
                </a:solidFill>
                <a:latin typeface="Source Sans Pro" panose="020B0503030403020204" pitchFamily="34" charset="0"/>
                <a:ea typeface="Open Sans"/>
                <a:cs typeface="Open Sans"/>
              </a:rPr>
              <a:t>rd</a:t>
            </a:r>
            <a:r>
              <a:rPr lang="en-US" sz="3600" dirty="0">
                <a:solidFill>
                  <a:srgbClr val="104735"/>
                </a:solidFill>
                <a:latin typeface="Source Sans Pro" panose="020B0503030403020204" pitchFamily="34" charset="0"/>
                <a:ea typeface="Open Sans"/>
                <a:cs typeface="Open Sans"/>
              </a:rPr>
              <a:t> floor)</a:t>
            </a:r>
          </a:p>
          <a:p>
            <a:pPr marL="1503045" lvl="3" indent="-294005">
              <a:buFont typeface="Arial,Sans-Serif"/>
              <a:buChar char="•"/>
            </a:pPr>
            <a:r>
              <a:rPr lang="en-US" sz="3600" dirty="0">
                <a:solidFill>
                  <a:srgbClr val="104735"/>
                </a:solidFill>
                <a:latin typeface="Source Sans Pro" panose="020B0503030403020204" pitchFamily="34" charset="0"/>
                <a:ea typeface="Open Sans"/>
                <a:cs typeface="Open Sans"/>
              </a:rPr>
              <a:t>M, T, W, F 1:30 pm – 3:30 pm</a:t>
            </a:r>
          </a:p>
          <a:p>
            <a:pPr marL="1503045" lvl="3" indent="-294005">
              <a:buFont typeface="Arial,Sans-Serif"/>
              <a:buChar char="•"/>
            </a:pPr>
            <a:endParaRPr lang="en-US" sz="3600" dirty="0">
              <a:solidFill>
                <a:srgbClr val="104735"/>
              </a:solidFill>
              <a:latin typeface="Source Sans Pro" panose="020B0503030403020204" pitchFamily="34" charset="0"/>
              <a:ea typeface="Open Sans"/>
              <a:cs typeface="Open Sans"/>
            </a:endParaRPr>
          </a:p>
          <a:p>
            <a:pPr marL="1045845" lvl="2" indent="-294005">
              <a:buFont typeface="Arial,Sans-Serif"/>
              <a:buChar char="•"/>
            </a:pPr>
            <a:r>
              <a:rPr lang="en-US" sz="3600" dirty="0">
                <a:solidFill>
                  <a:srgbClr val="104735"/>
                </a:solidFill>
                <a:highlight>
                  <a:srgbClr val="FFFF00"/>
                </a:highlight>
                <a:latin typeface="Source Sans Pro" panose="020B0503030403020204" pitchFamily="34" charset="0"/>
                <a:ea typeface="Open Sans"/>
                <a:cs typeface="Open Sans"/>
              </a:rPr>
              <a:t>Come to an all-day travel signature clinic in ISSS </a:t>
            </a:r>
            <a:r>
              <a:rPr lang="en-US" sz="3600" dirty="0">
                <a:solidFill>
                  <a:srgbClr val="104735"/>
                </a:solidFill>
                <a:latin typeface="Source Sans Pro" panose="020B0503030403020204" pitchFamily="34" charset="0"/>
                <a:ea typeface="Open Sans"/>
                <a:cs typeface="Open Sans"/>
              </a:rPr>
              <a:t>(Oregon Hall, 3rd floor)</a:t>
            </a:r>
          </a:p>
          <a:p>
            <a:pPr marL="1503045" lvl="3" indent="-294005">
              <a:buFont typeface="Arial,Sans-Serif"/>
              <a:buChar char="•"/>
            </a:pPr>
            <a:r>
              <a:rPr lang="en-US" sz="3600" dirty="0">
                <a:solidFill>
                  <a:srgbClr val="104735"/>
                </a:solidFill>
                <a:latin typeface="Source Sans Pro" panose="020B0503030403020204" pitchFamily="34" charset="0"/>
                <a:ea typeface="Open Sans"/>
                <a:cs typeface="Open Sans"/>
              </a:rPr>
              <a:t>June 4, 10 am - 3:30 pm</a:t>
            </a:r>
          </a:p>
          <a:p>
            <a:pPr marL="1503045" lvl="3" indent="-294005">
              <a:buFont typeface="Arial,Sans-Serif"/>
              <a:buChar char="•"/>
            </a:pPr>
            <a:r>
              <a:rPr lang="en-US" sz="3600" dirty="0">
                <a:solidFill>
                  <a:srgbClr val="104735"/>
                </a:solidFill>
                <a:latin typeface="Source Sans Pro" panose="020B0503030403020204" pitchFamily="34" charset="0"/>
                <a:ea typeface="Open Sans"/>
                <a:cs typeface="Open Sans"/>
              </a:rPr>
              <a:t>June 12, 10 am – 3:30 pm</a:t>
            </a:r>
          </a:p>
          <a:p>
            <a:pPr marL="751840" lvl="2"/>
            <a:r>
              <a:rPr lang="en-US" sz="3600" i="1" dirty="0">
                <a:solidFill>
                  <a:srgbClr val="104735"/>
                </a:solidFill>
                <a:latin typeface="Source Sans Pro" panose="020B0503030403020204" pitchFamily="34" charset="0"/>
                <a:ea typeface="Open Sans"/>
                <a:cs typeface="Open Sans"/>
              </a:rPr>
              <a:t>Travel signatures are valid for one year (6 months for students on OPT</a:t>
            </a:r>
            <a:r>
              <a:rPr lang="en-US" sz="3600" dirty="0">
                <a:solidFill>
                  <a:srgbClr val="104735"/>
                </a:solidFill>
                <a:latin typeface="Source Sans Pro" panose="020B0503030403020204" pitchFamily="34" charset="0"/>
                <a:ea typeface="Open Sans"/>
                <a:cs typeface="Open Sans"/>
              </a:rPr>
              <a:t>)</a:t>
            </a:r>
            <a:br>
              <a:rPr lang="en-US" sz="3600" dirty="0">
                <a:latin typeface="Source Sans Pro" panose="020B0503030403020204" pitchFamily="34" charset="0"/>
                <a:ea typeface="Open Sans"/>
                <a:cs typeface="Open Sans"/>
              </a:rPr>
            </a:br>
            <a:endParaRPr lang="en-US" sz="3600" dirty="0">
              <a:solidFill>
                <a:srgbClr val="104735"/>
              </a:solidFill>
              <a:latin typeface="Source Sans Pro" panose="020B0503030403020204" pitchFamily="34" charset="0"/>
              <a:ea typeface="Open Sans"/>
              <a:cs typeface="Open Sans"/>
            </a:endParaRPr>
          </a:p>
          <a:p>
            <a:pPr marL="808990" lvl="1" indent="-514350">
              <a:buFont typeface="+mj-lt"/>
              <a:buAutoNum type="arabicPeriod" startAt="4"/>
            </a:pPr>
            <a:r>
              <a:rPr lang="en-US" sz="3600" b="1" dirty="0">
                <a:solidFill>
                  <a:srgbClr val="104735"/>
                </a:solidFill>
                <a:latin typeface="Source Sans Pro" panose="020B0503030403020204" pitchFamily="34" charset="0"/>
                <a:ea typeface="Open Sans"/>
                <a:cs typeface="Open Sans"/>
                <a:sym typeface="Source Sans Pro"/>
              </a:rPr>
              <a:t>Review </a:t>
            </a:r>
            <a:r>
              <a:rPr lang="en-US" sz="3600" b="1" dirty="0">
                <a:solidFill>
                  <a:srgbClr val="104735"/>
                </a:solidFill>
                <a:latin typeface="Source Sans Pro" panose="020B0503030403020204" pitchFamily="34" charset="0"/>
                <a:ea typeface="Open Sans"/>
                <a:cs typeface="Open Sans"/>
                <a:sym typeface="Source Sans Pro"/>
                <a:hlinkClick r:id="rId4"/>
              </a:rPr>
              <a:t>FAQs for International Travel: Immigration Resources</a:t>
            </a:r>
            <a:endParaRPr lang="en-US" sz="3600" b="1" dirty="0">
              <a:solidFill>
                <a:srgbClr val="104735"/>
              </a:solidFill>
              <a:latin typeface="Source Sans Pro" panose="020B0503030403020204" pitchFamily="34" charset="0"/>
              <a:ea typeface="Open Sans"/>
              <a:cs typeface="Open Sans"/>
              <a:hlinkClick r:id="rId4"/>
            </a:endParaRPr>
          </a:p>
          <a:p>
            <a:pPr marL="588645" lvl="1" indent="-294005">
              <a:buAutoNum type="arabicPeriod" startAt="4"/>
            </a:pPr>
            <a:endParaRPr lang="en-US" sz="3200" b="1" dirty="0">
              <a:solidFill>
                <a:srgbClr val="104735"/>
              </a:solidFill>
              <a:latin typeface="Open Sans"/>
              <a:ea typeface="Open Sans"/>
              <a:cs typeface="Open Sans"/>
            </a:endParaRPr>
          </a:p>
        </p:txBody>
      </p:sp>
      <p:sp>
        <p:nvSpPr>
          <p:cNvPr id="5" name="TextBox 10">
            <a:extLst>
              <a:ext uri="{FF2B5EF4-FFF2-40B4-BE49-F238E27FC236}">
                <a16:creationId xmlns:a16="http://schemas.microsoft.com/office/drawing/2014/main" id="{9024B15C-C0D3-7AC1-7637-6F5125765EF4}"/>
              </a:ext>
            </a:extLst>
          </p:cNvPr>
          <p:cNvSpPr txBox="1"/>
          <p:nvPr/>
        </p:nvSpPr>
        <p:spPr>
          <a:xfrm>
            <a:off x="932549" y="745763"/>
            <a:ext cx="16499103" cy="5606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320"/>
              </a:lnSpc>
            </a:pPr>
            <a:r>
              <a:rPr lang="en-US" sz="4400" b="1" dirty="0">
                <a:solidFill>
                  <a:srgbClr val="FFFFFF"/>
                </a:solidFill>
                <a:latin typeface="Source Sans Pro" panose="020B0503030403020204" pitchFamily="34" charset="0"/>
                <a:ea typeface="Open Sans"/>
                <a:cs typeface="Open Sans"/>
                <a:sym typeface="Arimo Bold"/>
              </a:rPr>
              <a:t>Prepare for International Travel</a:t>
            </a:r>
            <a:endParaRPr lang="en-US" sz="4400" dirty="0">
              <a:latin typeface="Source Sans Pro" panose="020B05030304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6413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E6B3C8B23374468062FF23BC704A1B" ma:contentTypeVersion="15" ma:contentTypeDescription="Create a new document." ma:contentTypeScope="" ma:versionID="4d579b461fbbb6b2cd8e8985d9fc4cc1">
  <xsd:schema xmlns:xsd="http://www.w3.org/2001/XMLSchema" xmlns:xs="http://www.w3.org/2001/XMLSchema" xmlns:p="http://schemas.microsoft.com/office/2006/metadata/properties" xmlns:ns2="ade9ae20-fecc-404e-8d65-a99a1261dc21" xmlns:ns3="acc2ed8b-b602-4699-8016-997d2d3d00d4" targetNamespace="http://schemas.microsoft.com/office/2006/metadata/properties" ma:root="true" ma:fieldsID="1b659acbd37b149a2ef7110e2d62f988" ns2:_="" ns3:_="">
    <xsd:import namespace="ade9ae20-fecc-404e-8d65-a99a1261dc21"/>
    <xsd:import namespace="acc2ed8b-b602-4699-8016-997d2d3d00d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9ae20-fecc-404e-8d65-a99a1261dc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c2ed8b-b602-4699-8016-997d2d3d00d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d24f959-4016-4ea5-859e-f6a0e2af3a25}" ma:internalName="TaxCatchAll" ma:showField="CatchAllData" ma:web="acc2ed8b-b602-4699-8016-997d2d3d00d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e9ae20-fecc-404e-8d65-a99a1261dc21">
      <Terms xmlns="http://schemas.microsoft.com/office/infopath/2007/PartnerControls"/>
    </lcf76f155ced4ddcb4097134ff3c332f>
    <TaxCatchAll xmlns="acc2ed8b-b602-4699-8016-997d2d3d00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42AFD-0EAC-43C6-BA49-F7CD144CDC7C}">
  <ds:schemaRefs>
    <ds:schemaRef ds:uri="acc2ed8b-b602-4699-8016-997d2d3d00d4"/>
    <ds:schemaRef ds:uri="ade9ae20-fecc-404e-8d65-a99a1261dc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96A7F1-FDD1-4960-8683-A47D8BE0244F}">
  <ds:schemaRefs>
    <ds:schemaRef ds:uri="acc2ed8b-b602-4699-8016-997d2d3d00d4"/>
    <ds:schemaRef ds:uri="ade9ae20-fecc-404e-8d65-a99a1261dc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44C6A7-82CC-4D6F-996C-F97BAE20B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499</TotalTime>
  <Words>4149</Words>
  <Application>Microsoft Macintosh PowerPoint</Application>
  <PresentationFormat>Custom</PresentationFormat>
  <Paragraphs>480</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Courier New</vt:lpstr>
      <vt:lpstr>Aptos Display</vt:lpstr>
      <vt:lpstr>Source Sans Pro</vt:lpstr>
      <vt:lpstr>Aptos</vt:lpstr>
      <vt:lpstr>Arial,Sans-Serif</vt:lpstr>
      <vt:lpstr>Arial</vt:lpstr>
      <vt:lpstr>Open Sans</vt:lpstr>
      <vt:lpstr>Arimo Bold</vt:lpstr>
      <vt:lpstr>Wingdings</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 PPT Template C</dc:title>
  <cp:lastModifiedBy>Becky Crabtree</cp:lastModifiedBy>
  <cp:revision>594</cp:revision>
  <dcterms:created xsi:type="dcterms:W3CDTF">2006-08-16T00:00:00Z</dcterms:created>
  <dcterms:modified xsi:type="dcterms:W3CDTF">2025-05-23T23:28:26Z</dcterms:modified>
  <dc:identifier>DAFSCTbTEPY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0x0101009DE6B3C8B23374468062FF23BC704A1B</vt:lpwstr>
  </property>
  <property fmtid="{D5CDD505-2E9C-101B-9397-08002B2CF9AE}" pid="3" name="MediaServiceImageTags">
    <vt:lpwstr/>
  </property>
</Properties>
</file>